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3"/>
  </p:notesMasterIdLst>
  <p:handoutMasterIdLst>
    <p:handoutMasterId r:id="rId64"/>
  </p:handoutMasterIdLst>
  <p:sldIdLst>
    <p:sldId id="331" r:id="rId2"/>
    <p:sldId id="332" r:id="rId3"/>
    <p:sldId id="424" r:id="rId4"/>
    <p:sldId id="335" r:id="rId5"/>
    <p:sldId id="378" r:id="rId6"/>
    <p:sldId id="336" r:id="rId7"/>
    <p:sldId id="462" r:id="rId8"/>
    <p:sldId id="463" r:id="rId9"/>
    <p:sldId id="337" r:id="rId10"/>
    <p:sldId id="464" r:id="rId11"/>
    <p:sldId id="338" r:id="rId12"/>
    <p:sldId id="379" r:id="rId13"/>
    <p:sldId id="465" r:id="rId14"/>
    <p:sldId id="425" r:id="rId15"/>
    <p:sldId id="466" r:id="rId16"/>
    <p:sldId id="339" r:id="rId17"/>
    <p:sldId id="438" r:id="rId18"/>
    <p:sldId id="467" r:id="rId19"/>
    <p:sldId id="340" r:id="rId20"/>
    <p:sldId id="342" r:id="rId21"/>
    <p:sldId id="341" r:id="rId22"/>
    <p:sldId id="442" r:id="rId23"/>
    <p:sldId id="471" r:id="rId24"/>
    <p:sldId id="344" r:id="rId25"/>
    <p:sldId id="380" r:id="rId26"/>
    <p:sldId id="444" r:id="rId27"/>
    <p:sldId id="447" r:id="rId28"/>
    <p:sldId id="448" r:id="rId29"/>
    <p:sldId id="446" r:id="rId30"/>
    <p:sldId id="449" r:id="rId31"/>
    <p:sldId id="426" r:id="rId32"/>
    <p:sldId id="401" r:id="rId33"/>
    <p:sldId id="348" r:id="rId34"/>
    <p:sldId id="381" r:id="rId35"/>
    <p:sldId id="349" r:id="rId36"/>
    <p:sldId id="451" r:id="rId37"/>
    <p:sldId id="350" r:id="rId38"/>
    <p:sldId id="404" r:id="rId39"/>
    <p:sldId id="457" r:id="rId40"/>
    <p:sldId id="436" r:id="rId41"/>
    <p:sldId id="452" r:id="rId42"/>
    <p:sldId id="405" r:id="rId43"/>
    <p:sldId id="406" r:id="rId44"/>
    <p:sldId id="407" r:id="rId45"/>
    <p:sldId id="408" r:id="rId46"/>
    <p:sldId id="415" r:id="rId47"/>
    <p:sldId id="422" r:id="rId48"/>
    <p:sldId id="409" r:id="rId49"/>
    <p:sldId id="410" r:id="rId50"/>
    <p:sldId id="411" r:id="rId51"/>
    <p:sldId id="412" r:id="rId52"/>
    <p:sldId id="456" r:id="rId53"/>
    <p:sldId id="427" r:id="rId54"/>
    <p:sldId id="428" r:id="rId55"/>
    <p:sldId id="429" r:id="rId56"/>
    <p:sldId id="437" r:id="rId57"/>
    <p:sldId id="458" r:id="rId58"/>
    <p:sldId id="460" r:id="rId59"/>
    <p:sldId id="459" r:id="rId60"/>
    <p:sldId id="461" r:id="rId61"/>
    <p:sldId id="374" r:id="rId62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08" autoAdjust="0"/>
    <p:restoredTop sz="71009" autoAdjust="0"/>
  </p:normalViewPr>
  <p:slideViewPr>
    <p:cSldViewPr snapToGrid="0">
      <p:cViewPr varScale="1">
        <p:scale>
          <a:sx n="60" d="100"/>
          <a:sy n="60" d="100"/>
        </p:scale>
        <p:origin x="1658" y="31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5.xml"/><Relationship Id="rId1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6738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10515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algn="r"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39213"/>
            <a:ext cx="3106738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8939213"/>
            <a:ext cx="31051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algn="r" defTabSz="890588">
              <a:defRPr sz="1100">
                <a:latin typeface="Helvetica" charset="0"/>
              </a:defRPr>
            </a:lvl1pPr>
          </a:lstStyle>
          <a:p>
            <a:pPr>
              <a:defRPr/>
            </a:pPr>
            <a:fld id="{0F4995B9-740B-1446-8C1B-92052779D9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6723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algn="r"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4850"/>
            <a:ext cx="4687888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452938"/>
            <a:ext cx="519747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algn="r" defTabSz="939800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ABD50212-3F44-9C40-A11A-5333F244E6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44523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3EFE8C3-7C92-4E47-81BC-C39503295878}" type="slidenum">
              <a:rPr lang="en-US" altLang="en-US">
                <a:latin typeface="Helvetica" charset="0"/>
              </a:rPr>
              <a:pPr/>
              <a:t>1</a:t>
            </a:fld>
            <a:endParaRPr lang="en-US" altLang="en-US">
              <a:latin typeface="Helvetica" charset="0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en-US" dirty="0">
                <a:ea typeface="MS PGothic" charset="-128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493265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4F24589-108E-C741-98DE-CC94098DC7F8}" type="slidenum">
              <a:rPr lang="en-US" altLang="en-US">
                <a:latin typeface="Helvetica" charset="0"/>
              </a:rPr>
              <a:pPr/>
              <a:t>20</a:t>
            </a:fld>
            <a:endParaRPr lang="en-US" altLang="en-US">
              <a:latin typeface="Helvetica" charset="0"/>
            </a:endParaRPr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MS PGothic" charset="-128"/>
              </a:rPr>
              <a:t>中断次数演示</a:t>
            </a:r>
          </a:p>
          <a:p>
            <a:r>
              <a:rPr lang="en-US" altLang="zh-CN">
                <a:ea typeface="MS PGothic" charset="-128"/>
              </a:rPr>
              <a:t>latency</a:t>
            </a:r>
            <a:r>
              <a:rPr lang="zh-CN" altLang="en-US">
                <a:ea typeface="MS PGothic" charset="-128"/>
              </a:rPr>
              <a:t> </a:t>
            </a:r>
            <a:r>
              <a:rPr lang="en-US" altLang="zh-CN">
                <a:ea typeface="MS PGothic" charset="-128"/>
              </a:rPr>
              <a:t>on MacOS</a:t>
            </a:r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4054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E4DACD9-6D3F-054C-AB49-628CB7480B96}" type="slidenum">
              <a:rPr lang="en-US" altLang="en-US">
                <a:latin typeface="Helvetica" charset="0"/>
              </a:rPr>
              <a:pPr/>
              <a:t>21</a:t>
            </a:fld>
            <a:endParaRPr lang="en-US" altLang="en-US">
              <a:latin typeface="Helvetica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9196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3E13215D-4D5B-0444-930A-2FBD663AEF83}" type="slidenum">
              <a:rPr lang="en-US" altLang="en-US">
                <a:latin typeface="Helvetica" charset="0"/>
              </a:rPr>
              <a:pPr/>
              <a:t>24</a:t>
            </a:fld>
            <a:endParaRPr lang="en-US" altLang="en-US">
              <a:latin typeface="Helvetica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MS PGothic" charset="-128"/>
              </a:rPr>
              <a:t>A picture here</a:t>
            </a:r>
          </a:p>
        </p:txBody>
      </p:sp>
    </p:spTree>
    <p:extLst>
      <p:ext uri="{BB962C8B-B14F-4D97-AF65-F5344CB8AC3E}">
        <p14:creationId xmlns:p14="http://schemas.microsoft.com/office/powerpoint/2010/main" val="1881212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FA780C90-AD4C-8748-A21F-FA1736850170}" type="slidenum">
              <a:rPr lang="en-US" altLang="en-US">
                <a:latin typeface="Helvetica" charset="0"/>
              </a:rPr>
              <a:pPr/>
              <a:t>25</a:t>
            </a:fld>
            <a:endParaRPr lang="en-US" altLang="en-US">
              <a:latin typeface="Helvetica" charset="0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189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54B89E3A-4AF5-5540-9EF5-414BF1FDC10C}" type="slidenum">
              <a:rPr lang="en-US" altLang="en-US">
                <a:latin typeface="Helvetica" charset="0"/>
              </a:rPr>
              <a:pPr/>
              <a:t>26</a:t>
            </a:fld>
            <a:endParaRPr lang="en-US" altLang="en-US">
              <a:latin typeface="Helvetica" charset="0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a typeface="MS PGothic" charset="-128"/>
              </a:rPr>
              <a:t>A picture here (</a:t>
            </a:r>
            <a:r>
              <a:rPr lang="zh-CN" altLang="en-US" dirty="0">
                <a:ea typeface="MS PGothic" charset="-128"/>
              </a:rPr>
              <a:t>具体步骤需要完善</a:t>
            </a:r>
            <a:r>
              <a:rPr lang="en-US" altLang="en-US" dirty="0">
                <a:ea typeface="MS PGothic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7351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 (</a:t>
            </a:r>
            <a:r>
              <a:rPr lang="zh-CN" altLang="en-US" dirty="0">
                <a:ea typeface="MS PGothic" charset="-128"/>
              </a:rPr>
              <a:t>具体步骤需要完善</a:t>
            </a:r>
            <a:r>
              <a:rPr lang="en-US" altLang="en-US" dirty="0">
                <a:ea typeface="MS PGothic" charset="-128"/>
              </a:rPr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D50212-3F44-9C40-A11A-5333F244E66A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1899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dma</a:t>
            </a:r>
            <a:r>
              <a:rPr kumimoji="1" lang="zh-CN" altLang="en-US" dirty="0"/>
              <a:t>提供地址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en-US" altLang="en-US" dirty="0">
                <a:ea typeface="MS PGothic" charset="-128"/>
              </a:rPr>
              <a:t> (</a:t>
            </a:r>
            <a:r>
              <a:rPr lang="zh-CN" altLang="en-US" dirty="0">
                <a:ea typeface="MS PGothic" charset="-128"/>
              </a:rPr>
              <a:t>具体步骤需要完善</a:t>
            </a:r>
            <a:r>
              <a:rPr lang="en-US" altLang="en-US" dirty="0">
                <a:ea typeface="MS PGothic" charset="-128"/>
              </a:rPr>
              <a:t>)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D50212-3F44-9C40-A11A-5333F244E66A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86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E6EFE6D1-DDD5-3546-A920-CC09A73FA0E8}" type="slidenum">
              <a:rPr lang="en-US" altLang="en-US">
                <a:latin typeface="Helvetica" charset="0"/>
              </a:rPr>
              <a:pPr/>
              <a:t>33</a:t>
            </a:fld>
            <a:endParaRPr lang="en-US" altLang="en-US">
              <a:latin typeface="Helvetica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2881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E094E63D-C1FF-A04F-8556-DCBF7E8117B1}" type="slidenum">
              <a:rPr lang="en-US" altLang="en-US">
                <a:latin typeface="Helvetica" charset="0"/>
              </a:rPr>
              <a:pPr/>
              <a:t>34</a:t>
            </a:fld>
            <a:endParaRPr lang="en-US" altLang="en-US">
              <a:latin typeface="Helvetica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5213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DBFA2720-0A02-D240-827A-37D65B082A44}" type="slidenum">
              <a:rPr lang="en-US" altLang="en-US">
                <a:latin typeface="Helvetica" charset="0"/>
              </a:rPr>
              <a:pPr/>
              <a:t>37</a:t>
            </a:fld>
            <a:endParaRPr lang="en-US" altLang="en-US">
              <a:latin typeface="Helvetica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2542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B7C2000A-ADDD-1A43-9EC6-CEEEE8CF4A2E}" type="slidenum">
              <a:rPr lang="en-US" altLang="en-US">
                <a:latin typeface="Helvetica" charset="0"/>
              </a:rPr>
              <a:pPr/>
              <a:t>2</a:t>
            </a:fld>
            <a:endParaRPr lang="en-US" altLang="en-US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14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3A371150-1F4D-924B-8014-3C40EB5F8A1A}" type="slidenum">
              <a:rPr lang="en-US" altLang="en-US">
                <a:latin typeface="Helvetica" charset="0"/>
              </a:rPr>
              <a:pPr/>
              <a:t>38</a:t>
            </a:fld>
            <a:endParaRPr lang="en-US" altLang="en-US">
              <a:latin typeface="Helvetica" charset="0"/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封装，抽象</a:t>
            </a:r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10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B231CC89-87C7-F84A-8FDF-A2E24DF1C4D7}" type="slidenum">
              <a:rPr lang="en-US" altLang="en-US">
                <a:latin typeface="Helvetica" charset="0"/>
              </a:rPr>
              <a:pPr/>
              <a:t>39</a:t>
            </a:fld>
            <a:endParaRPr lang="en-US" altLang="en-US">
              <a:latin typeface="Helvetica" charset="0"/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1877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C9F7B02A-8EBA-7946-B6CC-EF9A96FD8505}" type="slidenum">
              <a:rPr lang="en-US" altLang="en-US">
                <a:latin typeface="Helvetica" charset="0"/>
              </a:rPr>
              <a:pPr/>
              <a:t>42</a:t>
            </a:fld>
            <a:endParaRPr lang="en-US" altLang="en-US">
              <a:latin typeface="Helvetica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69750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C73F3613-AB07-604C-B602-1628A82141AF}" type="slidenum">
              <a:rPr lang="en-US" altLang="en-US">
                <a:latin typeface="Helvetica" charset="0"/>
              </a:rPr>
              <a:pPr/>
              <a:t>43</a:t>
            </a:fld>
            <a:endParaRPr lang="en-US" altLang="en-US">
              <a:latin typeface="Helvetica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08956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35490F9C-AD65-C742-B94A-73B31BB02768}" type="slidenum">
              <a:rPr lang="en-US" altLang="en-US">
                <a:latin typeface="Helvetica" charset="0"/>
              </a:rPr>
              <a:pPr/>
              <a:t>44</a:t>
            </a:fld>
            <a:endParaRPr lang="en-US" altLang="en-US">
              <a:latin typeface="Helvetica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缓冲不到位</a:t>
            </a:r>
            <a:endParaRPr lang="en-US" altLang="zh-CN" dirty="0">
              <a:ea typeface="MS PGothic" charset="-128"/>
            </a:endParaRPr>
          </a:p>
          <a:p>
            <a:endParaRPr lang="en-US" altLang="en-US" dirty="0">
              <a:ea typeface="MS PGothic" charset="-128"/>
            </a:endParaRPr>
          </a:p>
          <a:p>
            <a:r>
              <a:rPr lang="en-US" altLang="en-US" dirty="0">
                <a:ea typeface="MS PGothic" charset="-128"/>
              </a:rPr>
              <a:t>Speed vs size?</a:t>
            </a:r>
          </a:p>
        </p:txBody>
      </p:sp>
    </p:spTree>
    <p:extLst>
      <p:ext uri="{BB962C8B-B14F-4D97-AF65-F5344CB8AC3E}">
        <p14:creationId xmlns:p14="http://schemas.microsoft.com/office/powerpoint/2010/main" val="17332329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B5715F26-841C-2841-A11E-41695BD96E24}" type="slidenum">
              <a:rPr lang="en-US" altLang="en-US">
                <a:latin typeface="Helvetica" charset="0"/>
              </a:rPr>
              <a:pPr/>
              <a:t>45</a:t>
            </a:fld>
            <a:endParaRPr lang="en-US" altLang="en-US">
              <a:latin typeface="Helvetica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77170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8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kumimoji="1" lang="zh-CN" altLang="en-US" dirty="0">
                <a:ea typeface="MS PGothic" charset="-128"/>
              </a:rPr>
              <a:t>回顾一下</a:t>
            </a:r>
            <a:r>
              <a:rPr kumimoji="1" lang="en-US" altLang="zh-CN" dirty="0">
                <a:ea typeface="MS PGothic" charset="-128"/>
              </a:rPr>
              <a:t>Modern</a:t>
            </a:r>
            <a:r>
              <a:rPr kumimoji="1" lang="zh-CN" altLang="en-US" dirty="0">
                <a:ea typeface="MS PGothic" charset="-128"/>
              </a:rPr>
              <a:t> </a:t>
            </a:r>
            <a:r>
              <a:rPr kumimoji="1" lang="en-US" altLang="zh-CN" dirty="0">
                <a:ea typeface="MS PGothic" charset="-128"/>
              </a:rPr>
              <a:t>Operating</a:t>
            </a:r>
            <a:r>
              <a:rPr kumimoji="1" lang="zh-CN" altLang="en-US" dirty="0">
                <a:ea typeface="MS PGothic" charset="-128"/>
              </a:rPr>
              <a:t> </a:t>
            </a:r>
            <a:r>
              <a:rPr kumimoji="1" lang="en-US" altLang="zh-CN" dirty="0">
                <a:ea typeface="MS PGothic" charset="-128"/>
              </a:rPr>
              <a:t>System</a:t>
            </a:r>
          </a:p>
          <a:p>
            <a:pPr marL="228600" indent="-228600">
              <a:buFontTx/>
              <a:buAutoNum type="alphaLcPeriod"/>
              <a:defRPr/>
            </a:pPr>
            <a:r>
              <a:rPr kumimoji="1" lang="en-US" altLang="zh-CN" dirty="0">
                <a:ea typeface="MS PGothic" charset="-128"/>
              </a:rPr>
              <a:t>Too many wake up</a:t>
            </a:r>
          </a:p>
          <a:p>
            <a:pPr marL="228600" indent="-228600">
              <a:buFontTx/>
              <a:buAutoNum type="alphaLcPeriod"/>
              <a:defRPr/>
            </a:pPr>
            <a:r>
              <a:rPr kumimoji="1" lang="en-US" altLang="zh-CN" dirty="0">
                <a:ea typeface="MS PGothic" charset="-128"/>
              </a:rPr>
              <a:t>Swap out user space</a:t>
            </a:r>
          </a:p>
          <a:p>
            <a:pPr marL="228600" indent="-228600">
              <a:buFontTx/>
              <a:buAutoNum type="alphaLcPeriod"/>
              <a:defRPr/>
            </a:pPr>
            <a:r>
              <a:rPr kumimoji="1" lang="en-US" altLang="zh-CN" dirty="0">
                <a:ea typeface="MS PGothic" charset="-128"/>
              </a:rPr>
              <a:t>Good,</a:t>
            </a:r>
          </a:p>
          <a:p>
            <a:pPr marL="228600" indent="-228600">
              <a:buFontTx/>
              <a:buAutoNum type="alphaLcPeriod"/>
              <a:defRPr/>
            </a:pPr>
            <a:r>
              <a:rPr kumimoji="1" lang="en-US" altLang="zh-CN" dirty="0">
                <a:ea typeface="MS PGothic" charset="-128"/>
              </a:rPr>
              <a:t>Copy to user too slow</a:t>
            </a:r>
            <a:endParaRPr kumimoji="1" lang="zh-CN" altLang="en-US" dirty="0">
              <a:ea typeface="MS PGothic" charset="-128"/>
            </a:endParaRPr>
          </a:p>
        </p:txBody>
      </p:sp>
      <p:sp>
        <p:nvSpPr>
          <p:cNvPr id="71683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CF3CB4EB-4506-B849-A24F-C72B296E13F8}" type="slidenum">
              <a:rPr lang="en-US" altLang="zh-CN">
                <a:latin typeface="Times New Roman" charset="0"/>
              </a:rPr>
              <a:pPr/>
              <a:t>46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1172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0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zh-CN" altLang="en-US">
                <a:ea typeface="MS PGothic" charset="-128"/>
              </a:rPr>
              <a:t>回顾一下</a:t>
            </a:r>
            <a:r>
              <a:rPr kumimoji="1" lang="en-US" altLang="zh-CN">
                <a:ea typeface="MS PGothic" charset="-128"/>
              </a:rPr>
              <a:t>Modern</a:t>
            </a:r>
            <a:r>
              <a:rPr kumimoji="1" lang="zh-CN" altLang="en-US">
                <a:ea typeface="MS PGothic" charset="-128"/>
              </a:rPr>
              <a:t> </a:t>
            </a:r>
            <a:r>
              <a:rPr kumimoji="1" lang="en-US" altLang="zh-CN">
                <a:ea typeface="MS PGothic" charset="-128"/>
              </a:rPr>
              <a:t>Operating</a:t>
            </a:r>
            <a:r>
              <a:rPr kumimoji="1" lang="zh-CN" altLang="en-US">
                <a:ea typeface="MS PGothic" charset="-128"/>
              </a:rPr>
              <a:t> </a:t>
            </a:r>
            <a:r>
              <a:rPr kumimoji="1" lang="en-US" altLang="zh-CN">
                <a:ea typeface="MS PGothic" charset="-128"/>
              </a:rPr>
              <a:t>System</a:t>
            </a:r>
            <a:endParaRPr kumimoji="1" lang="zh-CN" altLang="en-US">
              <a:ea typeface="MS PGothic" charset="-128"/>
            </a:endParaRPr>
          </a:p>
          <a:p>
            <a:endParaRPr kumimoji="1" lang="zh-CN" altLang="en-US">
              <a:ea typeface="MS PGothic" charset="-128"/>
            </a:endParaRPr>
          </a:p>
        </p:txBody>
      </p:sp>
      <p:sp>
        <p:nvSpPr>
          <p:cNvPr id="73731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B337E78-C75C-CF43-9B96-48544838D901}" type="slidenum">
              <a:rPr lang="en-US" altLang="zh-CN">
                <a:latin typeface="Times New Roman" charset="0"/>
              </a:rPr>
              <a:pPr/>
              <a:t>47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831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941AC61A-FEF9-0C43-A34D-24253689AADF}" type="slidenum">
              <a:rPr lang="en-US" altLang="en-US">
                <a:latin typeface="Helvetica" charset="0"/>
              </a:rPr>
              <a:pPr/>
              <a:t>48</a:t>
            </a:fld>
            <a:endParaRPr lang="en-US" altLang="en-US">
              <a:latin typeface="Helvetica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/>
            <a:r>
              <a:rPr lang="en-US" altLang="zh-CN" sz="2800" b="1">
                <a:solidFill>
                  <a:srgbClr val="FF0000"/>
                </a:solidFill>
                <a:ea typeface="MS PGothic" charset="-128"/>
              </a:rPr>
              <a:t>E.g. win7</a:t>
            </a:r>
            <a:endParaRPr lang="en-US" altLang="en-US" sz="2800" b="1">
              <a:solidFill>
                <a:srgbClr val="FF0000"/>
              </a:solidFill>
              <a:ea typeface="MS PGothic" charset="-128"/>
            </a:endParaRPr>
          </a:p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42690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D30D54FA-D9F4-FA4C-85D5-1455D7577A55}" type="slidenum">
              <a:rPr lang="en-US" altLang="en-US">
                <a:latin typeface="Helvetica" charset="0"/>
              </a:rPr>
              <a:pPr/>
              <a:t>49</a:t>
            </a:fld>
            <a:endParaRPr lang="en-US" altLang="en-US">
              <a:latin typeface="Helvetica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7059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5834F66-C548-854F-9E9C-510BA98EFEA4}" type="slidenum">
              <a:rPr lang="en-US" altLang="en-US">
                <a:latin typeface="Helvetica" charset="0"/>
              </a:rPr>
              <a:pPr/>
              <a:t>4</a:t>
            </a:fld>
            <a:endParaRPr lang="en-US" altLang="en-US">
              <a:latin typeface="Helvetica" charset="0"/>
            </a:endParaRPr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547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5D0DBF0-580B-BA40-8752-11F92E85D084}" type="slidenum">
              <a:rPr lang="en-US" altLang="en-US">
                <a:latin typeface="Helvetica" charset="0"/>
              </a:rPr>
              <a:pPr/>
              <a:t>50</a:t>
            </a:fld>
            <a:endParaRPr lang="en-US" altLang="en-US">
              <a:latin typeface="Helvetica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06397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B606C55F-B155-5149-8A31-4228279BCC63}" type="slidenum">
              <a:rPr lang="en-US" altLang="en-US">
                <a:latin typeface="Helvetica" charset="0"/>
              </a:rPr>
              <a:pPr/>
              <a:t>51</a:t>
            </a:fld>
            <a:endParaRPr lang="en-US" altLang="en-US">
              <a:latin typeface="Helvetica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ea typeface="MS PGothic" charset="-128"/>
              </a:rPr>
              <a:t>C:\WINDOWS\System32\spool\PRINTERS</a:t>
            </a:r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7196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BB67D6B-8FE7-C846-BDAC-CE4D6E764806}" type="slidenum">
              <a:rPr lang="en-US" altLang="en-US">
                <a:latin typeface="Helvetica" charset="0"/>
              </a:rPr>
              <a:pPr/>
              <a:t>52</a:t>
            </a:fld>
            <a:endParaRPr lang="en-US" altLang="en-US">
              <a:latin typeface="Helvetica" charset="0"/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ea typeface="MS PGothic" charset="-128"/>
              </a:rPr>
              <a:t>C:\WINDOWS\System32\spool\PRINTERS</a:t>
            </a:r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41406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CCC3098B-BA6F-504F-B875-03DAF25CE014}" type="slidenum">
              <a:rPr lang="en-US" altLang="en-US">
                <a:latin typeface="Helvetica" charset="0"/>
              </a:rPr>
              <a:pPr/>
              <a:t>54</a:t>
            </a:fld>
            <a:endParaRPr lang="en-US" altLang="en-US">
              <a:latin typeface="Helvetica" charset="0"/>
            </a:endParaRPr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66062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9411580-A89E-9346-BAEF-B3570EF8C75E}" type="slidenum">
              <a:rPr lang="en-US" altLang="en-US">
                <a:latin typeface="Helvetica" charset="0"/>
              </a:rPr>
              <a:pPr/>
              <a:t>55</a:t>
            </a:fld>
            <a:endParaRPr lang="en-US" altLang="en-US">
              <a:latin typeface="Helvetica" charset="0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32141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8D9FDB9-01A2-5E48-B509-2CE7A26B6F09}" type="slidenum">
              <a:rPr lang="en-US" altLang="en-US">
                <a:latin typeface="Helvetica" charset="0"/>
              </a:rPr>
              <a:pPr/>
              <a:t>56</a:t>
            </a:fld>
            <a:endParaRPr lang="en-US" altLang="en-US">
              <a:latin typeface="Helvetica" charset="0"/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MS PGothic" charset="-128"/>
              </a:rPr>
              <a:t>Driver is blocked???</a:t>
            </a:r>
          </a:p>
        </p:txBody>
      </p:sp>
    </p:spTree>
    <p:extLst>
      <p:ext uri="{BB962C8B-B14F-4D97-AF65-F5344CB8AC3E}">
        <p14:creationId xmlns:p14="http://schemas.microsoft.com/office/powerpoint/2010/main" val="12441283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4B5D063-EDCE-FC46-95D4-0438DE924DBB}" type="slidenum">
              <a:rPr lang="en-US" altLang="en-US">
                <a:latin typeface="Helvetica" charset="0"/>
              </a:rPr>
              <a:pPr/>
              <a:t>61</a:t>
            </a:fld>
            <a:endParaRPr lang="en-US" altLang="en-US">
              <a:latin typeface="Helvetica" charset="0"/>
            </a:endParaRPr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35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ABF6F35-A5A2-8C46-93D9-5B251E859EFD}" type="slidenum">
              <a:rPr lang="en-US" altLang="en-US">
                <a:latin typeface="Helvetica" charset="0"/>
              </a:rPr>
              <a:pPr/>
              <a:t>5</a:t>
            </a:fld>
            <a:endParaRPr lang="en-US" altLang="en-US">
              <a:latin typeface="Helvetica" charset="0"/>
            </a:endParaRPr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405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8AD01F7B-6B94-2A49-98EC-E03AF36DE49A}" type="slidenum">
              <a:rPr lang="en-US" altLang="en-US">
                <a:latin typeface="Helvetica" charset="0"/>
              </a:rPr>
              <a:pPr/>
              <a:t>6</a:t>
            </a:fld>
            <a:endParaRPr lang="en-US" altLang="en-US">
              <a:latin typeface="Helvetica" charset="0"/>
            </a:endParaRPr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7805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BBEBA89C-41A5-ED42-9C8F-7E9F829C3DCC}" type="slidenum">
              <a:rPr lang="en-US" altLang="en-US">
                <a:latin typeface="Helvetica" charset="0"/>
              </a:rPr>
              <a:pPr/>
              <a:t>11</a:t>
            </a:fld>
            <a:endParaRPr lang="en-US" altLang="en-US">
              <a:latin typeface="Helvetica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ea typeface="MS PGothic" charset="-128"/>
              </a:rPr>
              <a:t>i</a:t>
            </a:r>
            <a:r>
              <a:rPr lang="en-US" altLang="en-US">
                <a:ea typeface="MS PGothic" charset="-128"/>
              </a:rPr>
              <a:t>n/out </a:t>
            </a:r>
            <a:r>
              <a:rPr lang="zh-CN" altLang="en-US">
                <a:ea typeface="MS PGothic" charset="-128"/>
              </a:rPr>
              <a:t>指令的用法？</a:t>
            </a:r>
            <a:endParaRPr lang="en-US" altLang="zh-CN">
              <a:ea typeface="MS PGothic" charset="-128"/>
            </a:endParaRPr>
          </a:p>
          <a:p>
            <a:r>
              <a:rPr lang="en-US" altLang="en-US">
                <a:ea typeface="MS PGothic" charset="-128"/>
              </a:rPr>
              <a:t>Register</a:t>
            </a:r>
            <a:r>
              <a:rPr lang="en-US" altLang="zh-CN">
                <a:ea typeface="MS PGothic" charset="-128"/>
              </a:rPr>
              <a:t>&amp;memory</a:t>
            </a:r>
            <a:r>
              <a:rPr lang="zh-CN" altLang="en-US">
                <a:ea typeface="MS PGothic" charset="-128"/>
              </a:rPr>
              <a:t>是统一址的吗？</a:t>
            </a:r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9961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44DA5C6B-689F-DE47-A7EB-0A2F50D834FA}" type="slidenum">
              <a:rPr lang="en-US" altLang="en-US">
                <a:latin typeface="Helvetica" charset="0"/>
              </a:rPr>
              <a:pPr/>
              <a:t>16</a:t>
            </a:fld>
            <a:endParaRPr lang="en-US" altLang="en-US">
              <a:latin typeface="Helvetica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ea typeface="MS PGothic" charset="-128"/>
              </a:rPr>
              <a:t>Hard disk</a:t>
            </a:r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2699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475459AA-5385-E64A-AD8B-D09460AC91C6}" type="slidenum">
              <a:rPr lang="en-US" altLang="en-US">
                <a:latin typeface="Helvetica" charset="0"/>
              </a:rPr>
              <a:pPr/>
              <a:t>17</a:t>
            </a:fld>
            <a:endParaRPr lang="en-US" altLang="en-US">
              <a:latin typeface="Helvetica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ea typeface="MS PGothic" charset="-128"/>
              </a:rPr>
              <a:t>Hard disk</a:t>
            </a:r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4039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5FD620CE-4FE2-E34E-AF3F-1A24A5092EDF}" type="slidenum">
              <a:rPr lang="en-US" altLang="en-US">
                <a:latin typeface="Helvetica" charset="0"/>
              </a:rPr>
              <a:pPr/>
              <a:t>19</a:t>
            </a:fld>
            <a:endParaRPr lang="en-US" altLang="en-US">
              <a:latin typeface="Helvetica" charset="0"/>
            </a:endParaRPr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2082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135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609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8856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78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7118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7789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3913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6364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705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7116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1580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4221163" y="6613525"/>
            <a:ext cx="51752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charset="0"/>
              </a:rPr>
              <a:t>13.</a:t>
            </a:r>
            <a:fld id="{A0FE0836-EC7F-E447-8325-310A0DFE4D92}" type="slidenum">
              <a:rPr lang="en-US" altLang="en-US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1" r:id="rId1"/>
    <p:sldLayoutId id="2147484241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817563"/>
            <a:ext cx="7772400" cy="2128837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Chapter 13:  I/O Systems</a:t>
            </a:r>
          </a:p>
        </p:txBody>
      </p:sp>
      <p:sp>
        <p:nvSpPr>
          <p:cNvPr id="5122" name="文本框 1"/>
          <p:cNvSpPr txBox="1">
            <a:spLocks noChangeArrowheads="1"/>
          </p:cNvSpPr>
          <p:nvPr/>
        </p:nvSpPr>
        <p:spPr bwMode="auto">
          <a:xfrm>
            <a:off x="3599152" y="4779039"/>
            <a:ext cx="38719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Verdana" charset="0"/>
              </a:rPr>
              <a:t>June, 2024</a:t>
            </a:r>
            <a:endParaRPr lang="zh-CN" altLang="en-US" sz="2800" b="1" dirty="0">
              <a:latin typeface="Verdan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987" y="1100137"/>
            <a:ext cx="4998720" cy="546735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777066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1298575" y="127000"/>
            <a:ext cx="7620000" cy="576263"/>
          </a:xfrm>
        </p:spPr>
        <p:txBody>
          <a:bodyPr/>
          <a:lstStyle/>
          <a:p>
            <a:pPr eaLnBrk="1" hangingPunct="1"/>
            <a:r>
              <a:rPr lang="en-US" altLang="en-US" sz="2800">
                <a:ea typeface="MS PGothic" charset="-128"/>
              </a:rPr>
              <a:t>Device I/O Port Locations on PCs (partial)</a:t>
            </a:r>
          </a:p>
        </p:txBody>
      </p:sp>
      <p:pic>
        <p:nvPicPr>
          <p:cNvPr id="174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985838"/>
            <a:ext cx="8929688" cy="552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457200" y="155575"/>
            <a:ext cx="8229600" cy="576263"/>
          </a:xfrm>
        </p:spPr>
        <p:txBody>
          <a:bodyPr/>
          <a:lstStyle/>
          <a:p>
            <a:r>
              <a:rPr lang="en-US" altLang="en-US">
                <a:ea typeface="MS PGothic" charset="-128"/>
              </a:rPr>
              <a:t>I/O Hardware (Cont.)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820738" y="1069975"/>
            <a:ext cx="8037512" cy="2930525"/>
          </a:xfrm>
        </p:spPr>
        <p:txBody>
          <a:bodyPr/>
          <a:lstStyle/>
          <a:p>
            <a:r>
              <a:rPr lang="en-US" altLang="en-US" sz="2400">
                <a:ea typeface="MS PGothic" charset="-128"/>
              </a:rPr>
              <a:t>Devices have addresses, used by </a:t>
            </a:r>
          </a:p>
          <a:p>
            <a:pPr lvl="1"/>
            <a:r>
              <a:rPr lang="en-US" altLang="en-US" sz="2400" b="1">
                <a:solidFill>
                  <a:srgbClr val="3366FF"/>
                </a:solidFill>
                <a:ea typeface="MS PGothic" charset="-128"/>
              </a:rPr>
              <a:t>Direct I/O instructions</a:t>
            </a:r>
            <a:endParaRPr lang="zh-CN" altLang="en-US" sz="2400" b="1">
              <a:solidFill>
                <a:srgbClr val="3366FF"/>
              </a:solidFill>
              <a:ea typeface="MS PGothic" charset="-128"/>
            </a:endParaRPr>
          </a:p>
          <a:p>
            <a:pPr lvl="2"/>
            <a:r>
              <a:rPr lang="en-US" altLang="en-US" sz="2000">
                <a:solidFill>
                  <a:srgbClr val="FF0000"/>
                </a:solidFill>
                <a:ea typeface="MS PGothic" charset="-128"/>
              </a:rPr>
              <a:t>in al 60h</a:t>
            </a:r>
          </a:p>
          <a:p>
            <a:pPr lvl="2"/>
            <a:r>
              <a:rPr lang="en-US" altLang="en-US" sz="2000">
                <a:solidFill>
                  <a:srgbClr val="FF0000"/>
                </a:solidFill>
                <a:ea typeface="MS PGothic" charset="-128"/>
              </a:rPr>
              <a:t>out 1f2h al</a:t>
            </a:r>
          </a:p>
          <a:p>
            <a:pPr lvl="1"/>
            <a:r>
              <a:rPr lang="en-US" altLang="en-US" sz="2400" b="1">
                <a:solidFill>
                  <a:srgbClr val="3366FF"/>
                </a:solidFill>
                <a:ea typeface="MS PGothic" charset="-128"/>
              </a:rPr>
              <a:t>Memory-mapped I/O</a:t>
            </a:r>
          </a:p>
          <a:p>
            <a:pPr lvl="2"/>
            <a:r>
              <a:rPr lang="en-US" altLang="en-US" sz="2000">
                <a:solidFill>
                  <a:srgbClr val="000000"/>
                </a:solidFill>
                <a:ea typeface="MS PGothic" charset="-128"/>
              </a:rPr>
              <a:t>Device memory mapped to processor address space</a:t>
            </a:r>
          </a:p>
          <a:p>
            <a:pPr lvl="2"/>
            <a:r>
              <a:rPr lang="en-US" altLang="en-US" sz="2000">
                <a:solidFill>
                  <a:srgbClr val="000000"/>
                </a:solidFill>
                <a:ea typeface="MS PGothic" charset="-128"/>
              </a:rPr>
              <a:t>Especially for large address spaces </a:t>
            </a:r>
            <a:r>
              <a:rPr lang="en-US" altLang="en-US" sz="2000">
                <a:solidFill>
                  <a:srgbClr val="FF0000"/>
                </a:solidFill>
                <a:ea typeface="MS PGothic" charset="-128"/>
              </a:rPr>
              <a:t>(graphics)</a:t>
            </a:r>
          </a:p>
          <a:p>
            <a:endParaRPr lang="en-US" altLang="en-US">
              <a:ea typeface="MS PGothic" charset="-128"/>
            </a:endParaRPr>
          </a:p>
        </p:txBody>
      </p:sp>
      <p:pic>
        <p:nvPicPr>
          <p:cNvPr id="1945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465638"/>
            <a:ext cx="2797175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038" y="1628774"/>
            <a:ext cx="2921000" cy="16109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2" y="1014412"/>
            <a:ext cx="7134225" cy="5454364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360347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/>
          <p:cNvSpPr>
            <a:spLocks noGrp="1"/>
          </p:cNvSpPr>
          <p:nvPr>
            <p:ph type="title"/>
          </p:nvPr>
        </p:nvSpPr>
        <p:spPr>
          <a:xfrm>
            <a:off x="371475" y="3135313"/>
            <a:ext cx="8229600" cy="576262"/>
          </a:xfrm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Three</a:t>
            </a:r>
            <a:r>
              <a:rPr kumimoji="1" lang="zh-CN" altLang="en-US">
                <a:ea typeface="MS PGothic" charset="-128"/>
              </a:rPr>
              <a:t> </a:t>
            </a:r>
            <a:r>
              <a:rPr kumimoji="1" lang="en-US" altLang="zh-CN">
                <a:ea typeface="MS PGothic" charset="-128"/>
              </a:rPr>
              <a:t>Ways of IO</a:t>
            </a:r>
            <a:endParaRPr kumimoji="1" lang="zh-CN" altLang="en-US">
              <a:ea typeface="MS PGothic" charset="-128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Polling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read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475" y="1041400"/>
            <a:ext cx="3575050" cy="545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88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82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Polling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000" y="1014413"/>
            <a:ext cx="7997825" cy="5543550"/>
          </a:xfrm>
        </p:spPr>
        <p:txBody>
          <a:bodyPr/>
          <a:lstStyle/>
          <a:p>
            <a:pPr marL="342883" indent="-342883">
              <a:defRPr/>
            </a:pPr>
            <a:r>
              <a:rPr lang="en-US" altLang="zh-CN" sz="2000" dirty="0"/>
              <a:t>Interaction between the host and a controller</a:t>
            </a:r>
          </a:p>
          <a:p>
            <a:pPr>
              <a:buFont typeface="+mj-ea"/>
              <a:buAutoNum type="circleNumDbPlain"/>
              <a:defRPr/>
            </a:pPr>
            <a:r>
              <a:rPr lang="en-US" altLang="zh-CN" dirty="0"/>
              <a:t>The host repeatedly reads the</a:t>
            </a:r>
            <a:r>
              <a:rPr lang="en-US" altLang="zh-CN" dirty="0">
                <a:solidFill>
                  <a:srgbClr val="FF0000"/>
                </a:solidFill>
              </a:rPr>
              <a:t> busy </a:t>
            </a:r>
            <a:r>
              <a:rPr lang="en-US" altLang="zh-CN" dirty="0"/>
              <a:t>bit in the status register until that bit becomes clear.</a:t>
            </a:r>
          </a:p>
          <a:p>
            <a:pPr>
              <a:buFont typeface="+mj-ea"/>
              <a:buAutoNum type="circleNumDbPlain"/>
              <a:defRPr/>
            </a:pPr>
            <a:r>
              <a:rPr lang="en-US" altLang="zh-CN" dirty="0"/>
              <a:t>The host sets the </a:t>
            </a:r>
            <a:r>
              <a:rPr lang="en-US" altLang="zh-CN" dirty="0">
                <a:solidFill>
                  <a:srgbClr val="FF0000"/>
                </a:solidFill>
              </a:rPr>
              <a:t>write</a:t>
            </a:r>
            <a:r>
              <a:rPr lang="en-US" altLang="zh-CN" dirty="0"/>
              <a:t> bit in the command register and writes a byte into the data-out register.</a:t>
            </a:r>
          </a:p>
          <a:p>
            <a:pPr>
              <a:buFont typeface="+mj-ea"/>
              <a:buAutoNum type="circleNumDbPlain"/>
              <a:defRPr/>
            </a:pPr>
            <a:r>
              <a:rPr lang="en-US" altLang="zh-CN" dirty="0"/>
              <a:t>The host sets the </a:t>
            </a:r>
            <a:r>
              <a:rPr lang="en-US" altLang="zh-CN" dirty="0">
                <a:solidFill>
                  <a:srgbClr val="FF0000"/>
                </a:solidFill>
              </a:rPr>
              <a:t>command-ready</a:t>
            </a:r>
            <a:r>
              <a:rPr lang="en-US" altLang="zh-CN" dirty="0"/>
              <a:t> bit in the command register.</a:t>
            </a:r>
          </a:p>
          <a:p>
            <a:pPr>
              <a:buFont typeface="+mj-ea"/>
              <a:buAutoNum type="circleNumDbPlain"/>
              <a:defRPr/>
            </a:pPr>
            <a:r>
              <a:rPr lang="en-US" altLang="zh-CN" dirty="0"/>
              <a:t>When the controller notices that the command-ready bit is set, it sets the </a:t>
            </a:r>
            <a:r>
              <a:rPr lang="en-US" altLang="zh-CN" dirty="0">
                <a:solidFill>
                  <a:srgbClr val="FF0000"/>
                </a:solidFill>
              </a:rPr>
              <a:t>busy</a:t>
            </a:r>
            <a:r>
              <a:rPr lang="en-US" altLang="zh-CN" dirty="0"/>
              <a:t> bit.</a:t>
            </a:r>
          </a:p>
          <a:p>
            <a:pPr>
              <a:buFont typeface="+mj-ea"/>
              <a:buAutoNum type="circleNumDbPlain"/>
              <a:defRPr/>
            </a:pPr>
            <a:r>
              <a:rPr lang="en-US" altLang="zh-CN" dirty="0"/>
              <a:t>The controller reads the command register and sees the write command. It reads the data-out register to get the byte and does the I/O to the device.</a:t>
            </a:r>
          </a:p>
          <a:p>
            <a:pPr>
              <a:buFont typeface="+mj-ea"/>
              <a:buAutoNum type="circleNumDbPlain"/>
              <a:defRPr/>
            </a:pPr>
            <a:r>
              <a:rPr lang="en-US" altLang="zh-CN" dirty="0"/>
              <a:t>The controller clears the command-ready bit, clears the error bit in the status register to indicate that the device I/O succeeded</a:t>
            </a:r>
            <a:r>
              <a:rPr lang="en-US" altLang="zh-CN" dirty="0">
                <a:solidFill>
                  <a:srgbClr val="FF0000"/>
                </a:solidFill>
              </a:rPr>
              <a:t>, and clears the busy bit </a:t>
            </a:r>
            <a:r>
              <a:rPr lang="en-US" altLang="zh-CN" dirty="0"/>
              <a:t>to indicate that it is finished.</a:t>
            </a:r>
            <a:endParaRPr lang="en-US" dirty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82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Polling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000" y="1014413"/>
            <a:ext cx="7997825" cy="5543550"/>
          </a:xfrm>
        </p:spPr>
        <p:txBody>
          <a:bodyPr/>
          <a:lstStyle/>
          <a:p>
            <a:pPr marL="342883" indent="-342883">
              <a:defRPr/>
            </a:pPr>
            <a:r>
              <a:rPr lang="en-US" altLang="zh-CN" sz="2000" dirty="0"/>
              <a:t>Interaction between the host and a controller</a:t>
            </a:r>
          </a:p>
          <a:p>
            <a:pPr>
              <a:buFont typeface="+mj-ea"/>
              <a:buAutoNum type="circleNumDbPlain"/>
              <a:defRPr/>
            </a:pPr>
            <a:r>
              <a:rPr lang="en-US" altLang="zh-CN" b="1" dirty="0">
                <a:solidFill>
                  <a:srgbClr val="FF0000"/>
                </a:solidFill>
              </a:rPr>
              <a:t>The host repeatedly reads the busy bit until that bit becomes clear.</a:t>
            </a:r>
          </a:p>
          <a:p>
            <a:pPr>
              <a:buFont typeface="+mj-ea"/>
              <a:buAutoNum type="circleNumDbPlain"/>
              <a:defRPr/>
            </a:pPr>
            <a:r>
              <a:rPr lang="en-US" altLang="zh-CN" dirty="0"/>
              <a:t>The host sets the write bit in the command register and writes a byte into the data-out register.</a:t>
            </a:r>
          </a:p>
          <a:p>
            <a:pPr>
              <a:buFont typeface="+mj-ea"/>
              <a:buAutoNum type="circleNumDbPlain"/>
              <a:defRPr/>
            </a:pPr>
            <a:r>
              <a:rPr lang="en-US" altLang="zh-CN" dirty="0"/>
              <a:t>The host sets the command-ready bit in the command register.</a:t>
            </a:r>
          </a:p>
          <a:p>
            <a:pPr>
              <a:buFont typeface="+mj-ea"/>
              <a:buAutoNum type="circleNumDbPlain"/>
              <a:defRPr/>
            </a:pPr>
            <a:r>
              <a:rPr lang="en-US" altLang="zh-CN" dirty="0"/>
              <a:t>When the controller notices that the command-ready bit is set, it sets the busy bit.</a:t>
            </a:r>
          </a:p>
          <a:p>
            <a:pPr>
              <a:buFont typeface="+mj-ea"/>
              <a:buAutoNum type="circleNumDbPlain"/>
              <a:defRPr/>
            </a:pPr>
            <a:r>
              <a:rPr lang="en-US" altLang="zh-CN" dirty="0"/>
              <a:t>The controller reads the command register and sees the write command. It reads the data-out register to get the byte and does the I/O to the device.</a:t>
            </a:r>
          </a:p>
          <a:p>
            <a:pPr>
              <a:buFont typeface="+mj-ea"/>
              <a:buAutoNum type="circleNumDbPlain"/>
              <a:defRPr/>
            </a:pPr>
            <a:r>
              <a:rPr lang="en-US" altLang="zh-CN" dirty="0"/>
              <a:t>The controller clears the command-ready bit, clears the error bit in the status register to indicate that the device I/O succeeded, and clears the busy bit to indicate that it is finished.</a:t>
            </a:r>
            <a:endParaRPr lang="en-US" dirty="0">
              <a:ea typeface="ＭＳ Ｐゴシック" charset="-128"/>
            </a:endParaRPr>
          </a:p>
          <a:p>
            <a:pPr marL="342883" indent="-342883">
              <a:defRPr/>
            </a:pPr>
            <a:r>
              <a:rPr lang="en-US" sz="2000" dirty="0">
                <a:ea typeface="ＭＳ Ｐゴシック" charset="-128"/>
              </a:rPr>
              <a:t>Step 1 is </a:t>
            </a:r>
            <a:r>
              <a:rPr lang="en-US" sz="2000" b="1" dirty="0">
                <a:solidFill>
                  <a:srgbClr val="3366FF"/>
                </a:solidFill>
                <a:ea typeface="ＭＳ Ｐゴシック" charset="-128"/>
              </a:rPr>
              <a:t>busy-wait</a:t>
            </a:r>
            <a:r>
              <a:rPr lang="en-US" sz="2000" b="1" dirty="0">
                <a:ea typeface="ＭＳ Ｐゴシック" charset="-128"/>
              </a:rPr>
              <a:t> </a:t>
            </a:r>
            <a:r>
              <a:rPr lang="en-US" sz="2000" dirty="0">
                <a:ea typeface="ＭＳ Ｐゴシック" charset="-128"/>
              </a:rPr>
              <a:t>cycle to wait for I/O from device</a:t>
            </a:r>
          </a:p>
          <a:p>
            <a:pPr marL="742913" lvl="1" indent="-285736">
              <a:defRPr/>
            </a:pPr>
            <a:r>
              <a:rPr lang="en-US" sz="2000" dirty="0">
                <a:ea typeface="ＭＳ Ｐゴシック" charset="-128"/>
              </a:rPr>
              <a:t>Reasonable if device is fast</a:t>
            </a:r>
          </a:p>
          <a:p>
            <a:pPr marL="742913" lvl="1" indent="-285736">
              <a:defRPr/>
            </a:pPr>
            <a:r>
              <a:rPr lang="en-US" sz="2000" dirty="0">
                <a:solidFill>
                  <a:srgbClr val="FF0000"/>
                </a:solidFill>
                <a:ea typeface="ＭＳ Ｐゴシック" charset="-128"/>
              </a:rPr>
              <a:t>But inefficient if device slow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Polling (Programmed IO)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25602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70113"/>
            <a:ext cx="8977313" cy="14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8600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82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Interrupts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2975" y="1069975"/>
            <a:ext cx="7654925" cy="4948238"/>
          </a:xfrm>
        </p:spPr>
        <p:txBody>
          <a:bodyPr/>
          <a:lstStyle/>
          <a:p>
            <a:r>
              <a:rPr lang="en-US" altLang="en-US" sz="2400" dirty="0">
                <a:ea typeface="MS PGothic" charset="-128"/>
              </a:rPr>
              <a:t>CPU </a:t>
            </a:r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Interrupt-request line</a:t>
            </a:r>
            <a:r>
              <a:rPr lang="en-US" altLang="en-US" sz="2400" dirty="0">
                <a:ea typeface="MS PGothic" charset="-128"/>
              </a:rPr>
              <a:t> triggered by I/O device</a:t>
            </a:r>
          </a:p>
          <a:p>
            <a:pPr lvl="1"/>
            <a:r>
              <a:rPr lang="en-US" altLang="en-US" sz="2000" dirty="0">
                <a:ea typeface="MS PGothic" charset="-128"/>
              </a:rPr>
              <a:t>Checked by processor after each instruction</a:t>
            </a:r>
          </a:p>
          <a:p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Interrupt handler</a:t>
            </a:r>
            <a:r>
              <a:rPr lang="en-US" altLang="en-US" sz="2400" dirty="0">
                <a:solidFill>
                  <a:srgbClr val="3366FF"/>
                </a:solidFill>
                <a:ea typeface="MS PGothic" charset="-128"/>
              </a:rPr>
              <a:t> </a:t>
            </a:r>
            <a:r>
              <a:rPr lang="en-US" altLang="en-US" sz="2400" dirty="0">
                <a:ea typeface="MS PGothic" charset="-128"/>
              </a:rPr>
              <a:t>receives interrupts</a:t>
            </a:r>
          </a:p>
          <a:p>
            <a:pPr lvl="1"/>
            <a:r>
              <a:rPr lang="en-US" altLang="en-US" sz="2000" b="1" dirty="0">
                <a:solidFill>
                  <a:srgbClr val="3366FF"/>
                </a:solidFill>
                <a:ea typeface="MS PGothic" charset="-128"/>
              </a:rPr>
              <a:t>Maskable</a:t>
            </a:r>
            <a:r>
              <a:rPr lang="en-US" altLang="en-US" sz="2000" dirty="0">
                <a:ea typeface="MS PGothic" charset="-128"/>
              </a:rPr>
              <a:t> to ignore or delay some interrupts</a:t>
            </a:r>
          </a:p>
          <a:p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Interrupt vector </a:t>
            </a:r>
            <a:r>
              <a:rPr lang="en-US" altLang="en-US" sz="2400" dirty="0">
                <a:ea typeface="MS PGothic" charset="-128"/>
              </a:rPr>
              <a:t>to dispatch interrupt to correct handler</a:t>
            </a:r>
          </a:p>
          <a:p>
            <a:pPr lvl="1"/>
            <a:r>
              <a:rPr lang="en-US" altLang="en-US" sz="2000" dirty="0">
                <a:ea typeface="MS PGothic" charset="-128"/>
              </a:rPr>
              <a:t>Context switch at start and end</a:t>
            </a:r>
          </a:p>
          <a:p>
            <a:pPr lvl="1"/>
            <a:r>
              <a:rPr lang="en-US" altLang="en-US" sz="2000" dirty="0">
                <a:ea typeface="MS PGothic" charset="-128"/>
              </a:rPr>
              <a:t>Based on priority</a:t>
            </a:r>
          </a:p>
          <a:p>
            <a:pPr lvl="1"/>
            <a:r>
              <a:rPr lang="en-US" altLang="en-US" sz="2000" dirty="0">
                <a:ea typeface="MS PGothic" charset="-128"/>
              </a:rPr>
              <a:t>Some </a:t>
            </a:r>
            <a:r>
              <a:rPr lang="en-US" altLang="en-US" sz="2000" b="1" dirty="0" err="1">
                <a:solidFill>
                  <a:srgbClr val="3366FF"/>
                </a:solidFill>
                <a:ea typeface="MS PGothic" charset="-128"/>
              </a:rPr>
              <a:t>nonmaskable</a:t>
            </a:r>
            <a:endParaRPr lang="en-US" altLang="en-US" sz="2000" b="1" dirty="0">
              <a:solidFill>
                <a:srgbClr val="3366FF"/>
              </a:solidFill>
              <a:ea typeface="MS PGothic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>
          <a:xfrm>
            <a:off x="903288" y="155575"/>
            <a:ext cx="7783512" cy="576263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Chapter 13:  I/O Systems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725" y="1082675"/>
            <a:ext cx="7218363" cy="4530725"/>
          </a:xfrm>
        </p:spPr>
        <p:txBody>
          <a:bodyPr/>
          <a:lstStyle/>
          <a:p>
            <a:r>
              <a:rPr lang="en-US" altLang="en-US" sz="2400">
                <a:ea typeface="MS PGothic" charset="-128"/>
              </a:rPr>
              <a:t>I/O Hardware</a:t>
            </a:r>
          </a:p>
          <a:p>
            <a:r>
              <a:rPr lang="en-US" altLang="en-US" sz="2400">
                <a:ea typeface="MS PGothic" charset="-128"/>
              </a:rPr>
              <a:t>Three Ways of I/O</a:t>
            </a:r>
          </a:p>
          <a:p>
            <a:r>
              <a:rPr lang="en-US" altLang="en-US" sz="2400">
                <a:ea typeface="MS PGothic" charset="-128"/>
              </a:rPr>
              <a:t>I/O Layers</a:t>
            </a:r>
          </a:p>
          <a:p>
            <a:pPr lvl="1"/>
            <a:r>
              <a:rPr lang="en-US" altLang="en-US" sz="2000">
                <a:ea typeface="MS PGothic" charset="-128"/>
              </a:rPr>
              <a:t>Application I/O Interface</a:t>
            </a:r>
          </a:p>
          <a:p>
            <a:pPr lvl="1"/>
            <a:r>
              <a:rPr lang="en-US" altLang="en-US" sz="2000">
                <a:ea typeface="MS PGothic" charset="-128"/>
              </a:rPr>
              <a:t>Kernel I/O Subsystem</a:t>
            </a:r>
          </a:p>
          <a:p>
            <a:r>
              <a:rPr lang="en-US" altLang="zh-CN" sz="2400">
                <a:ea typeface="MS PGothic" charset="-128"/>
              </a:rPr>
              <a:t>Disk, Keyboard, Monitor</a:t>
            </a:r>
            <a:endParaRPr lang="en-US" altLang="en-US" sz="2400">
              <a:ea typeface="MS PGothic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>
          <a:xfrm>
            <a:off x="858838" y="165100"/>
            <a:ext cx="7661275" cy="560388"/>
          </a:xfrm>
        </p:spPr>
        <p:txBody>
          <a:bodyPr/>
          <a:lstStyle/>
          <a:p>
            <a:pPr eaLnBrk="1" hangingPunct="1"/>
            <a:r>
              <a:rPr lang="en-US" altLang="en-US" sz="2800">
                <a:ea typeface="MS PGothic" charset="-128"/>
              </a:rPr>
              <a:t>Intel Pentium Processor Event-Vector Table</a:t>
            </a:r>
          </a:p>
        </p:txBody>
      </p:sp>
      <p:pic>
        <p:nvPicPr>
          <p:cNvPr id="2867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38" y="860425"/>
            <a:ext cx="7470775" cy="599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788988" y="168275"/>
            <a:ext cx="7897812" cy="576263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Interrupt-Driven I/O Cycle</a:t>
            </a:r>
            <a:endParaRPr lang="en-US" altLang="en-US" sz="2400">
              <a:ea typeface="MS PGothic" charset="-128"/>
            </a:endParaRPr>
          </a:p>
        </p:txBody>
      </p:sp>
      <p:pic>
        <p:nvPicPr>
          <p:cNvPr id="31746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669" y="914400"/>
            <a:ext cx="65955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Interrupt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34818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2272781"/>
            <a:ext cx="8950325" cy="139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Interrupt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66" y="1225378"/>
            <a:ext cx="3225800" cy="4927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BFEB412-74EC-8530-E394-6310203C4632}"/>
              </a:ext>
            </a:extLst>
          </p:cNvPr>
          <p:cNvSpPr txBox="1"/>
          <p:nvPr/>
        </p:nvSpPr>
        <p:spPr>
          <a:xfrm>
            <a:off x="698269" y="1629295"/>
            <a:ext cx="1130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READ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44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82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Direct Memory Access</a:t>
            </a: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250" y="3527425"/>
            <a:ext cx="7681913" cy="2773363"/>
          </a:xfrm>
        </p:spPr>
        <p:txBody>
          <a:bodyPr/>
          <a:lstStyle/>
          <a:p>
            <a:pPr marL="0" indent="0">
              <a:buFont typeface="Monotype Sorts" charset="2"/>
              <a:buNone/>
              <a:defRPr/>
            </a:pPr>
            <a:endParaRPr lang="zh-CN" altLang="en-US" sz="2400" dirty="0">
              <a:ea typeface="MS PGothic" charset="-128"/>
            </a:endParaRPr>
          </a:p>
          <a:p>
            <a:pPr>
              <a:defRPr/>
            </a:pPr>
            <a:r>
              <a:rPr lang="en-US" altLang="en-US" sz="2400" dirty="0">
                <a:ea typeface="MS PGothic" charset="-128"/>
              </a:rPr>
              <a:t>Used to avoid </a:t>
            </a:r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programmed I/O</a:t>
            </a:r>
            <a:r>
              <a:rPr lang="en-US" altLang="en-US" sz="2400" dirty="0">
                <a:ea typeface="MS PGothic" charset="-128"/>
              </a:rPr>
              <a:t> (one byte at a time) for large data movement </a:t>
            </a:r>
          </a:p>
          <a:p>
            <a:pPr>
              <a:defRPr/>
            </a:pPr>
            <a:r>
              <a:rPr lang="en-US" altLang="en-US" sz="2400" dirty="0">
                <a:ea typeface="MS PGothic" charset="-128"/>
              </a:rPr>
              <a:t>Requires </a:t>
            </a:r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DMA</a:t>
            </a:r>
            <a:r>
              <a:rPr lang="en-US" altLang="en-US" sz="2400" dirty="0">
                <a:ea typeface="MS PGothic" charset="-128"/>
              </a:rPr>
              <a:t> controller</a:t>
            </a:r>
          </a:p>
          <a:p>
            <a:pPr>
              <a:defRPr/>
            </a:pPr>
            <a:r>
              <a:rPr lang="en-US" altLang="en-US" sz="2400" dirty="0">
                <a:ea typeface="MS PGothic" charset="-128"/>
              </a:rPr>
              <a:t>Bypasses CPU to transfer data directly between I/O device and memory </a:t>
            </a:r>
          </a:p>
        </p:txBody>
      </p:sp>
      <p:pic>
        <p:nvPicPr>
          <p:cNvPr id="35843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75" y="1538288"/>
            <a:ext cx="1323975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1524000"/>
            <a:ext cx="2124075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1682750"/>
            <a:ext cx="2906713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0" y="1624013"/>
            <a:ext cx="100965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7" name="矩形 5"/>
          <p:cNvSpPr>
            <a:spLocks noChangeArrowheads="1"/>
          </p:cNvSpPr>
          <p:nvPr/>
        </p:nvSpPr>
        <p:spPr bwMode="auto">
          <a:xfrm>
            <a:off x="6858000" y="2257425"/>
            <a:ext cx="1700213" cy="1042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82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Direct Memory Access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027113"/>
            <a:ext cx="8120063" cy="5359400"/>
          </a:xfrm>
        </p:spPr>
        <p:txBody>
          <a:bodyPr/>
          <a:lstStyle/>
          <a:p>
            <a:r>
              <a:rPr lang="en-US" altLang="en-US" sz="2400">
                <a:ea typeface="MS PGothic" charset="-128"/>
              </a:rPr>
              <a:t>OS writes DMA command block into memory </a:t>
            </a:r>
          </a:p>
          <a:p>
            <a:pPr lvl="1"/>
            <a:r>
              <a:rPr lang="en-US" altLang="en-US" sz="2000">
                <a:ea typeface="MS PGothic" charset="-128"/>
              </a:rPr>
              <a:t>Source and destination addresses</a:t>
            </a:r>
          </a:p>
          <a:p>
            <a:pPr lvl="1"/>
            <a:r>
              <a:rPr lang="en-US" altLang="en-US" sz="2000">
                <a:ea typeface="MS PGothic" charset="-128"/>
              </a:rPr>
              <a:t>Read or write mode</a:t>
            </a:r>
          </a:p>
          <a:p>
            <a:pPr lvl="1"/>
            <a:r>
              <a:rPr lang="en-US" altLang="en-US" sz="2000">
                <a:ea typeface="MS PGothic" charset="-128"/>
              </a:rPr>
              <a:t>Count of bytes</a:t>
            </a:r>
          </a:p>
          <a:p>
            <a:pPr lvl="1"/>
            <a:r>
              <a:rPr lang="en-US" altLang="en-US" sz="2000">
                <a:ea typeface="MS PGothic" charset="-128"/>
              </a:rPr>
              <a:t>Writes location of command block to DMA controller</a:t>
            </a:r>
          </a:p>
          <a:p>
            <a:pPr lvl="1"/>
            <a:r>
              <a:rPr lang="en-US" altLang="en-US" sz="2000">
                <a:ea typeface="MS PGothic" charset="-128"/>
              </a:rPr>
              <a:t>Bus mastering of DMA controller – grabs bus from CPU</a:t>
            </a:r>
          </a:p>
          <a:p>
            <a:pPr lvl="2"/>
            <a:r>
              <a:rPr lang="en-US" altLang="en-US" sz="2000" b="1">
                <a:solidFill>
                  <a:srgbClr val="3366FF"/>
                </a:solidFill>
                <a:ea typeface="MS PGothic" charset="-128"/>
              </a:rPr>
              <a:t>Cycle stealing </a:t>
            </a:r>
            <a:r>
              <a:rPr lang="en-US" altLang="en-US" sz="2000">
                <a:ea typeface="MS PGothic" charset="-128"/>
              </a:rPr>
              <a:t>from CPU but still much more efficient</a:t>
            </a:r>
          </a:p>
          <a:p>
            <a:pPr lvl="1"/>
            <a:r>
              <a:rPr lang="en-US" altLang="en-US" sz="2000">
                <a:ea typeface="MS PGothic" charset="-128"/>
              </a:rPr>
              <a:t>When done, </a:t>
            </a:r>
            <a:r>
              <a:rPr lang="en-US" altLang="en-US" sz="2000" b="1">
                <a:solidFill>
                  <a:srgbClr val="FF0000"/>
                </a:solidFill>
                <a:ea typeface="MS PGothic" charset="-128"/>
              </a:rPr>
              <a:t>interrupts</a:t>
            </a:r>
            <a:r>
              <a:rPr lang="en-US" altLang="en-US" sz="2000">
                <a:ea typeface="MS PGothic" charset="-128"/>
              </a:rPr>
              <a:t> to signal completion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82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Direct Memory Access</a:t>
            </a:r>
          </a:p>
        </p:txBody>
      </p:sp>
      <p:pic>
        <p:nvPicPr>
          <p:cNvPr id="39938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1239838"/>
            <a:ext cx="880110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814513" y="4071937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5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CPU Access Memory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41986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25575"/>
            <a:ext cx="8289925" cy="354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DMA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43010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8763"/>
            <a:ext cx="8299450" cy="341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DMA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44034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803400"/>
            <a:ext cx="8655050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63" y="2462213"/>
            <a:ext cx="4567237" cy="68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63" y="2795588"/>
            <a:ext cx="1566862" cy="145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文本框 9"/>
          <p:cNvSpPr txBox="1">
            <a:spLocks noChangeArrowheads="1"/>
          </p:cNvSpPr>
          <p:nvPr/>
        </p:nvSpPr>
        <p:spPr bwMode="auto">
          <a:xfrm>
            <a:off x="2843213" y="2617788"/>
            <a:ext cx="1485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Disk</a:t>
            </a:r>
            <a:endParaRPr lang="zh-CN" altLang="en-US">
              <a:latin typeface="Verdana" charset="0"/>
            </a:endParaRPr>
          </a:p>
        </p:txBody>
      </p:sp>
      <p:sp>
        <p:nvSpPr>
          <p:cNvPr id="44038" name="文本框 10"/>
          <p:cNvSpPr txBox="1">
            <a:spLocks noChangeArrowheads="1"/>
          </p:cNvSpPr>
          <p:nvPr/>
        </p:nvSpPr>
        <p:spPr bwMode="auto">
          <a:xfrm>
            <a:off x="5473700" y="3165475"/>
            <a:ext cx="1485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DMA</a:t>
            </a:r>
            <a:endParaRPr lang="zh-CN" altLang="en-US">
              <a:latin typeface="Verdana" charset="0"/>
            </a:endParaRPr>
          </a:p>
        </p:txBody>
      </p:sp>
      <p:sp>
        <p:nvSpPr>
          <p:cNvPr id="44039" name="矩形 11"/>
          <p:cNvSpPr>
            <a:spLocks noChangeArrowheads="1"/>
          </p:cNvSpPr>
          <p:nvPr/>
        </p:nvSpPr>
        <p:spPr bwMode="auto">
          <a:xfrm>
            <a:off x="7158038" y="3662363"/>
            <a:ext cx="1700212" cy="10429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 1"/>
          <p:cNvSpPr>
            <a:spLocks noGrp="1"/>
          </p:cNvSpPr>
          <p:nvPr>
            <p:ph type="title"/>
          </p:nvPr>
        </p:nvSpPr>
        <p:spPr>
          <a:xfrm>
            <a:off x="528638" y="3063875"/>
            <a:ext cx="8229600" cy="576263"/>
          </a:xfrm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I/O Hardware</a:t>
            </a:r>
            <a:endParaRPr kumimoji="1" lang="zh-CN" altLang="en-US">
              <a:ea typeface="MS PGothic" charset="-128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I/O Hardware Summay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45058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74" y="2143124"/>
            <a:ext cx="8741726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标题 1"/>
          <p:cNvSpPr>
            <a:spLocks noGrp="1"/>
          </p:cNvSpPr>
          <p:nvPr>
            <p:ph type="title"/>
          </p:nvPr>
        </p:nvSpPr>
        <p:spPr>
          <a:xfrm>
            <a:off x="585788" y="3063875"/>
            <a:ext cx="8229600" cy="576263"/>
          </a:xfrm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I/O Layers</a:t>
            </a:r>
            <a:endParaRPr kumimoji="1" lang="zh-CN" altLang="en-US">
              <a:ea typeface="MS PGothic" charset="-128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I/O Layers 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47106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" y="911225"/>
            <a:ext cx="7575550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>
          <a:xfrm>
            <a:off x="1076325" y="163513"/>
            <a:ext cx="7772400" cy="598487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Characteristics of I/O Devices</a:t>
            </a:r>
            <a:endParaRPr lang="en-US" altLang="en-US" sz="2400">
              <a:ea typeface="MS PGothic" charset="-128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833438" y="1028700"/>
            <a:ext cx="7737475" cy="453072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en-US" sz="2400" kern="0" dirty="0">
                <a:ea typeface="MS PGothic" charset="-128"/>
              </a:rPr>
              <a:t>Devices vary in many dimensions</a:t>
            </a:r>
          </a:p>
          <a:p>
            <a:pPr lvl="1">
              <a:defRPr/>
            </a:pPr>
            <a:r>
              <a:rPr lang="en-US" altLang="en-US" sz="2400" b="1" kern="0" dirty="0">
                <a:solidFill>
                  <a:srgbClr val="3366FF"/>
                </a:solidFill>
                <a:ea typeface="MS PGothic" charset="-128"/>
              </a:rPr>
              <a:t>Character-stream</a:t>
            </a:r>
            <a:r>
              <a:rPr lang="en-US" altLang="en-US" sz="2400" b="1" kern="0" dirty="0">
                <a:ea typeface="MS PGothic" charset="-128"/>
              </a:rPr>
              <a:t> </a:t>
            </a:r>
            <a:r>
              <a:rPr lang="en-US" altLang="en-US" sz="2400" kern="0" dirty="0">
                <a:ea typeface="MS PGothic" charset="-128"/>
              </a:rPr>
              <a:t>or</a:t>
            </a:r>
            <a:r>
              <a:rPr lang="en-US" altLang="en-US" sz="2400" b="1" kern="0" dirty="0">
                <a:ea typeface="MS PGothic" charset="-128"/>
              </a:rPr>
              <a:t> </a:t>
            </a:r>
            <a:r>
              <a:rPr lang="en-US" altLang="en-US" sz="2400" b="1" kern="0" dirty="0">
                <a:solidFill>
                  <a:srgbClr val="3366FF"/>
                </a:solidFill>
                <a:ea typeface="MS PGothic" charset="-128"/>
              </a:rPr>
              <a:t>block</a:t>
            </a:r>
          </a:p>
          <a:p>
            <a:pPr lvl="1">
              <a:defRPr/>
            </a:pPr>
            <a:r>
              <a:rPr lang="en-US" altLang="en-US" sz="2400" b="1" kern="0" dirty="0">
                <a:solidFill>
                  <a:srgbClr val="3366FF"/>
                </a:solidFill>
                <a:ea typeface="MS PGothic" charset="-128"/>
              </a:rPr>
              <a:t>Sequential</a:t>
            </a:r>
            <a:r>
              <a:rPr lang="en-US" altLang="en-US" sz="2400" b="1" kern="0" dirty="0">
                <a:ea typeface="MS PGothic" charset="-128"/>
              </a:rPr>
              <a:t> </a:t>
            </a:r>
            <a:r>
              <a:rPr lang="en-US" altLang="en-US" sz="2400" kern="0" dirty="0">
                <a:ea typeface="MS PGothic" charset="-128"/>
              </a:rPr>
              <a:t>or </a:t>
            </a:r>
            <a:r>
              <a:rPr lang="en-US" altLang="en-US" sz="2400" b="1" kern="0" dirty="0">
                <a:solidFill>
                  <a:srgbClr val="3366FF"/>
                </a:solidFill>
                <a:ea typeface="MS PGothic" charset="-128"/>
              </a:rPr>
              <a:t>random-access</a:t>
            </a:r>
          </a:p>
          <a:p>
            <a:pPr lvl="1">
              <a:defRPr/>
            </a:pPr>
            <a:r>
              <a:rPr lang="en-US" altLang="en-US" sz="2400" b="1" kern="0" dirty="0">
                <a:solidFill>
                  <a:srgbClr val="3366FF"/>
                </a:solidFill>
                <a:ea typeface="MS PGothic" charset="-128"/>
              </a:rPr>
              <a:t>Synchronous </a:t>
            </a:r>
            <a:r>
              <a:rPr lang="en-US" altLang="en-US" sz="2400" kern="0" dirty="0">
                <a:solidFill>
                  <a:srgbClr val="000000"/>
                </a:solidFill>
                <a:ea typeface="MS PGothic" charset="-128"/>
              </a:rPr>
              <a:t>or</a:t>
            </a:r>
            <a:r>
              <a:rPr lang="en-US" altLang="en-US" sz="2400" b="1" kern="0" dirty="0">
                <a:solidFill>
                  <a:srgbClr val="3366FF"/>
                </a:solidFill>
                <a:ea typeface="MS PGothic" charset="-128"/>
              </a:rPr>
              <a:t> asynchronous </a:t>
            </a:r>
            <a:r>
              <a:rPr lang="en-US" altLang="en-US" sz="2400" kern="0" dirty="0">
                <a:solidFill>
                  <a:srgbClr val="000000"/>
                </a:solidFill>
                <a:ea typeface="MS PGothic" charset="-128"/>
              </a:rPr>
              <a:t>(or both)</a:t>
            </a:r>
          </a:p>
          <a:p>
            <a:pPr lvl="1">
              <a:defRPr/>
            </a:pPr>
            <a:r>
              <a:rPr lang="en-US" altLang="en-US" sz="2400" b="1" kern="0" dirty="0">
                <a:solidFill>
                  <a:srgbClr val="3366FF"/>
                </a:solidFill>
                <a:ea typeface="MS PGothic" charset="-128"/>
              </a:rPr>
              <a:t>Sharable</a:t>
            </a:r>
            <a:r>
              <a:rPr lang="en-US" altLang="en-US" sz="2400" b="1" kern="0" dirty="0">
                <a:ea typeface="MS PGothic" charset="-128"/>
              </a:rPr>
              <a:t> </a:t>
            </a:r>
            <a:r>
              <a:rPr lang="en-US" altLang="en-US" sz="2400" kern="0" dirty="0">
                <a:ea typeface="MS PGothic" charset="-128"/>
              </a:rPr>
              <a:t>or</a:t>
            </a:r>
            <a:r>
              <a:rPr lang="en-US" altLang="en-US" sz="2400" b="1" kern="0" dirty="0">
                <a:ea typeface="MS PGothic" charset="-128"/>
              </a:rPr>
              <a:t> </a:t>
            </a:r>
            <a:r>
              <a:rPr lang="en-US" altLang="en-US" sz="2400" b="1" kern="0" dirty="0">
                <a:solidFill>
                  <a:srgbClr val="3366FF"/>
                </a:solidFill>
                <a:ea typeface="MS PGothic" charset="-128"/>
              </a:rPr>
              <a:t>dedicated</a:t>
            </a:r>
          </a:p>
          <a:p>
            <a:pPr lvl="1">
              <a:defRPr/>
            </a:pPr>
            <a:r>
              <a:rPr lang="en-US" altLang="en-US" sz="2400" b="1" kern="0" dirty="0">
                <a:solidFill>
                  <a:srgbClr val="3366FF"/>
                </a:solidFill>
                <a:ea typeface="MS PGothic" charset="-128"/>
              </a:rPr>
              <a:t>Speed of operation</a:t>
            </a:r>
          </a:p>
          <a:p>
            <a:pPr lvl="1">
              <a:defRPr/>
            </a:pPr>
            <a:r>
              <a:rPr lang="en-US" altLang="en-US" sz="2400" b="1" kern="0" dirty="0">
                <a:solidFill>
                  <a:srgbClr val="3366FF"/>
                </a:solidFill>
                <a:ea typeface="MS PGothic" charset="-128"/>
              </a:rPr>
              <a:t>read-write</a:t>
            </a:r>
            <a:r>
              <a:rPr lang="en-US" altLang="en-US" sz="2400" b="1" kern="0" dirty="0">
                <a:ea typeface="MS PGothic" charset="-128"/>
              </a:rPr>
              <a:t>, </a:t>
            </a:r>
            <a:r>
              <a:rPr lang="en-US" altLang="en-US" sz="2400" b="1" kern="0" dirty="0">
                <a:solidFill>
                  <a:srgbClr val="3366FF"/>
                </a:solidFill>
                <a:ea typeface="MS PGothic" charset="-128"/>
              </a:rPr>
              <a:t>read only</a:t>
            </a:r>
            <a:r>
              <a:rPr lang="en-US" altLang="en-US" sz="2400" b="1" kern="0" dirty="0">
                <a:ea typeface="MS PGothic" charset="-128"/>
              </a:rPr>
              <a:t>, </a:t>
            </a:r>
            <a:r>
              <a:rPr lang="en-US" altLang="en-US" sz="2400" kern="0" dirty="0">
                <a:ea typeface="MS PGothic" charset="-128"/>
              </a:rPr>
              <a:t>or</a:t>
            </a:r>
            <a:r>
              <a:rPr lang="en-US" altLang="en-US" sz="2400" b="1" kern="0" dirty="0">
                <a:ea typeface="MS PGothic" charset="-128"/>
              </a:rPr>
              <a:t> </a:t>
            </a:r>
            <a:r>
              <a:rPr lang="en-US" altLang="en-US" sz="2400" b="1" kern="0" dirty="0">
                <a:solidFill>
                  <a:srgbClr val="3366FF"/>
                </a:solidFill>
                <a:ea typeface="MS PGothic" charset="-128"/>
              </a:rPr>
              <a:t>write only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>
          <a:xfrm>
            <a:off x="1076325" y="163513"/>
            <a:ext cx="7772400" cy="598487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Characteristics of I/O Devices</a:t>
            </a:r>
            <a:endParaRPr lang="en-US" altLang="en-US" sz="2400">
              <a:ea typeface="MS PGothic" charset="-128"/>
            </a:endParaRPr>
          </a:p>
        </p:txBody>
      </p:sp>
      <p:pic>
        <p:nvPicPr>
          <p:cNvPr id="5017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085850"/>
            <a:ext cx="8334375" cy="522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>
          <a:xfrm>
            <a:off x="1243013" y="168275"/>
            <a:ext cx="7689850" cy="576263"/>
          </a:xfrm>
        </p:spPr>
        <p:txBody>
          <a:bodyPr/>
          <a:lstStyle/>
          <a:p>
            <a:r>
              <a:rPr lang="en-US" altLang="en-US">
                <a:ea typeface="MS PGothic" charset="-128"/>
              </a:rPr>
              <a:t>Characteristics of I/O Devices (Cont.)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>
          <a:xfrm>
            <a:off x="806450" y="1233488"/>
            <a:ext cx="6999288" cy="4530725"/>
          </a:xfrm>
        </p:spPr>
        <p:txBody>
          <a:bodyPr/>
          <a:lstStyle/>
          <a:p>
            <a:r>
              <a:rPr lang="en-US" altLang="en-US" sz="2400">
                <a:ea typeface="MS PGothic" charset="-128"/>
              </a:rPr>
              <a:t>Subtleties of devices handled by device drivers</a:t>
            </a:r>
          </a:p>
          <a:p>
            <a:r>
              <a:rPr lang="en-US" altLang="en-US" sz="2400">
                <a:ea typeface="MS PGothic" charset="-128"/>
              </a:rPr>
              <a:t>Broadly I/O devices can be grouped by the OS into</a:t>
            </a:r>
          </a:p>
          <a:p>
            <a:pPr lvl="1"/>
            <a:r>
              <a:rPr lang="en-US" altLang="en-US" sz="2400">
                <a:solidFill>
                  <a:srgbClr val="FF0000"/>
                </a:solidFill>
                <a:ea typeface="MS PGothic" charset="-128"/>
              </a:rPr>
              <a:t>Block I/O</a:t>
            </a:r>
          </a:p>
          <a:p>
            <a:pPr lvl="1"/>
            <a:r>
              <a:rPr lang="en-US" altLang="en-US" sz="2400">
                <a:solidFill>
                  <a:srgbClr val="FF0000"/>
                </a:solidFill>
                <a:ea typeface="MS PGothic" charset="-128"/>
              </a:rPr>
              <a:t>Character I/O (Stream)</a:t>
            </a:r>
          </a:p>
          <a:p>
            <a:pPr lvl="1"/>
            <a:r>
              <a:rPr lang="en-US" altLang="en-US" sz="2400">
                <a:solidFill>
                  <a:srgbClr val="FF0000"/>
                </a:solidFill>
                <a:ea typeface="MS PGothic" charset="-128"/>
              </a:rPr>
              <a:t>Network sockets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ls -l /dev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5325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1484313"/>
            <a:ext cx="7893050" cy="115887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1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3022600"/>
            <a:ext cx="7593013" cy="137477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252" name="矩形 5"/>
          <p:cNvSpPr>
            <a:spLocks noChangeArrowheads="1"/>
          </p:cNvSpPr>
          <p:nvPr/>
        </p:nvSpPr>
        <p:spPr bwMode="auto">
          <a:xfrm>
            <a:off x="628650" y="1143000"/>
            <a:ext cx="342900" cy="4100513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  <p:sp>
        <p:nvSpPr>
          <p:cNvPr id="53253" name="矩形 6"/>
          <p:cNvSpPr>
            <a:spLocks noChangeArrowheads="1"/>
          </p:cNvSpPr>
          <p:nvPr/>
        </p:nvSpPr>
        <p:spPr bwMode="auto">
          <a:xfrm>
            <a:off x="5253038" y="1143000"/>
            <a:ext cx="919162" cy="4214813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>
          <a:xfrm>
            <a:off x="846138" y="155575"/>
            <a:ext cx="7840662" cy="576263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Block and Character Devices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3438" y="1150938"/>
            <a:ext cx="7453312" cy="4530725"/>
          </a:xfrm>
        </p:spPr>
        <p:txBody>
          <a:bodyPr/>
          <a:lstStyle/>
          <a:p>
            <a:r>
              <a:rPr lang="en-US" altLang="en-US" sz="2400" dirty="0">
                <a:ea typeface="MS PGothic" charset="-128"/>
              </a:rPr>
              <a:t>Block devices include disk drives</a:t>
            </a:r>
          </a:p>
          <a:p>
            <a:pPr lvl="1"/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Raw I/O</a:t>
            </a:r>
          </a:p>
          <a:p>
            <a:pPr lvl="1"/>
            <a:r>
              <a:rPr lang="en-US" altLang="en-US" sz="2400" dirty="0">
                <a:ea typeface="MS PGothic" charset="-128"/>
              </a:rPr>
              <a:t>file-system access</a:t>
            </a:r>
          </a:p>
          <a:p>
            <a:pPr lvl="1"/>
            <a:r>
              <a:rPr lang="en-US" altLang="en-US" sz="2400" dirty="0">
                <a:ea typeface="MS PGothic" charset="-128"/>
              </a:rPr>
              <a:t>random</a:t>
            </a:r>
          </a:p>
          <a:p>
            <a:endParaRPr lang="en-US" altLang="en-US" sz="2400" dirty="0">
              <a:ea typeface="MS PGothic" charset="-128"/>
            </a:endParaRPr>
          </a:p>
          <a:p>
            <a:r>
              <a:rPr lang="en-US" altLang="en-US" sz="2400" dirty="0">
                <a:ea typeface="MS PGothic" charset="-128"/>
              </a:rPr>
              <a:t>Character devices include keyboards, mice, serial ports</a:t>
            </a:r>
          </a:p>
          <a:p>
            <a:pPr lvl="1"/>
            <a:r>
              <a:rPr lang="en-US" altLang="en-US" sz="2400" dirty="0">
                <a:solidFill>
                  <a:srgbClr val="FF0000"/>
                </a:solidFill>
                <a:ea typeface="MS PGothic" charset="-128"/>
              </a:rPr>
              <a:t>Character stream</a:t>
            </a:r>
          </a:p>
          <a:p>
            <a:pPr lvl="1"/>
            <a:r>
              <a:rPr lang="en-US" altLang="en-US" sz="2400" dirty="0">
                <a:solidFill>
                  <a:srgbClr val="FF0000"/>
                </a:solidFill>
                <a:ea typeface="MS PGothic" charset="-128"/>
              </a:rPr>
              <a:t>sequential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50" y="182563"/>
            <a:ext cx="7829550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Application I/O Interface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57225" y="1219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zh-CN" sz="2800" kern="0" dirty="0">
                <a:ea typeface="MS PGothic" charset="-128"/>
              </a:rPr>
              <a:t>Devices as files</a:t>
            </a:r>
          </a:p>
          <a:p>
            <a:pPr lvl="1">
              <a:defRPr/>
            </a:pPr>
            <a:r>
              <a:rPr lang="en-US" altLang="zh-CN" sz="2800" kern="0" dirty="0">
                <a:ea typeface="MS PGothic" charset="-128"/>
              </a:rPr>
              <a:t>open()</a:t>
            </a:r>
          </a:p>
          <a:p>
            <a:pPr lvl="1">
              <a:defRPr/>
            </a:pPr>
            <a:r>
              <a:rPr lang="en-US" altLang="zh-CN" sz="2800" kern="0" dirty="0">
                <a:ea typeface="MS PGothic" charset="-128"/>
              </a:rPr>
              <a:t>close()</a:t>
            </a:r>
          </a:p>
          <a:p>
            <a:pPr lvl="1">
              <a:defRPr/>
            </a:pPr>
            <a:r>
              <a:rPr lang="en-US" altLang="zh-CN" sz="2800" kern="0" dirty="0">
                <a:ea typeface="MS PGothic" charset="-128"/>
              </a:rPr>
              <a:t>read()</a:t>
            </a:r>
          </a:p>
          <a:p>
            <a:pPr lvl="1">
              <a:defRPr/>
            </a:pPr>
            <a:r>
              <a:rPr lang="en-US" altLang="zh-CN" sz="2800" kern="0" dirty="0">
                <a:ea typeface="MS PGothic" charset="-128"/>
              </a:rPr>
              <a:t>write()</a:t>
            </a:r>
          </a:p>
          <a:p>
            <a:pPr lvl="1">
              <a:defRPr/>
            </a:pPr>
            <a:r>
              <a:rPr lang="en-US" altLang="zh-CN" sz="2800" kern="0" dirty="0">
                <a:solidFill>
                  <a:srgbClr val="FF0000"/>
                </a:solidFill>
                <a:ea typeface="MS PGothic" charset="-128"/>
              </a:rPr>
              <a:t>seek()</a:t>
            </a:r>
            <a:endParaRPr lang="zh-CN" altLang="en-US" sz="2800" kern="0" dirty="0">
              <a:solidFill>
                <a:srgbClr val="FF0000"/>
              </a:solidFill>
              <a:ea typeface="MS PGothic" charset="-128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>
          <a:xfrm>
            <a:off x="808038" y="168275"/>
            <a:ext cx="7878762" cy="576263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UNIX I/O Kernel Structure</a:t>
            </a:r>
            <a:endParaRPr lang="en-US" altLang="en-US" sz="2400">
              <a:ea typeface="MS PGothic" charset="-128"/>
            </a:endParaRPr>
          </a:p>
        </p:txBody>
      </p:sp>
      <p:pic>
        <p:nvPicPr>
          <p:cNvPr id="58370" name="Picture 1" descr="13_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" y="857250"/>
            <a:ext cx="7878762" cy="604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矩形 1"/>
          <p:cNvSpPr>
            <a:spLocks noChangeArrowheads="1"/>
          </p:cNvSpPr>
          <p:nvPr/>
        </p:nvSpPr>
        <p:spPr bwMode="auto">
          <a:xfrm>
            <a:off x="4043363" y="2314575"/>
            <a:ext cx="3014662" cy="28575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  <p:sp>
        <p:nvSpPr>
          <p:cNvPr id="58372" name="矩形 4"/>
          <p:cNvSpPr>
            <a:spLocks noChangeArrowheads="1"/>
          </p:cNvSpPr>
          <p:nvPr/>
        </p:nvSpPr>
        <p:spPr bwMode="auto">
          <a:xfrm>
            <a:off x="4043363" y="4752975"/>
            <a:ext cx="3014662" cy="28575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114300"/>
            <a:ext cx="7985125" cy="576263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I/O Hardware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0738" y="1055688"/>
            <a:ext cx="7265987" cy="2087562"/>
          </a:xfrm>
        </p:spPr>
        <p:txBody>
          <a:bodyPr/>
          <a:lstStyle/>
          <a:p>
            <a:r>
              <a:rPr lang="en-US" altLang="en-US" sz="2400">
                <a:ea typeface="MS PGothic" charset="-128"/>
              </a:rPr>
              <a:t>Incredible variety of I/O devices</a:t>
            </a:r>
          </a:p>
          <a:p>
            <a:pPr lvl="1"/>
            <a:r>
              <a:rPr lang="en-US" altLang="en-US" sz="2400">
                <a:ea typeface="MS PGothic" charset="-128"/>
              </a:rPr>
              <a:t>Storage</a:t>
            </a:r>
          </a:p>
          <a:p>
            <a:pPr lvl="1"/>
            <a:r>
              <a:rPr lang="en-US" altLang="en-US" sz="2400">
                <a:ea typeface="MS PGothic" charset="-128"/>
              </a:rPr>
              <a:t>Transmission</a:t>
            </a:r>
          </a:p>
          <a:p>
            <a:pPr lvl="1"/>
            <a:r>
              <a:rPr lang="en-US" altLang="en-US" sz="2400">
                <a:ea typeface="MS PGothic" charset="-128"/>
              </a:rPr>
              <a:t>Human-interface</a:t>
            </a:r>
          </a:p>
        </p:txBody>
      </p:sp>
      <p:pic>
        <p:nvPicPr>
          <p:cNvPr id="10243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63" y="2359025"/>
            <a:ext cx="4237037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>
          <a:xfrm>
            <a:off x="771525" y="2954338"/>
            <a:ext cx="7829550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Kernel I/O Services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Kernel I/O Services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847725" y="1001713"/>
            <a:ext cx="7627938" cy="4826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en-US" sz="2400" kern="0" dirty="0">
                <a:ea typeface="MS PGothic" charset="-128"/>
              </a:rPr>
              <a:t>Scheduling</a:t>
            </a:r>
          </a:p>
          <a:p>
            <a:pPr>
              <a:defRPr/>
            </a:pPr>
            <a:r>
              <a:rPr lang="en-US" altLang="en-US" sz="2400" kern="0" dirty="0">
                <a:ea typeface="MS PGothic" charset="-128"/>
              </a:rPr>
              <a:t>Buffering</a:t>
            </a:r>
          </a:p>
          <a:p>
            <a:pPr>
              <a:defRPr/>
            </a:pPr>
            <a:r>
              <a:rPr lang="en-US" altLang="en-US" sz="2400" kern="0" dirty="0">
                <a:ea typeface="MS PGothic" charset="-128"/>
              </a:rPr>
              <a:t>Caching</a:t>
            </a:r>
          </a:p>
          <a:p>
            <a:pPr>
              <a:defRPr/>
            </a:pPr>
            <a:r>
              <a:rPr lang="en-US" altLang="en-US" sz="2400" kern="0" dirty="0">
                <a:ea typeface="MS PGothic" charset="-128"/>
              </a:rPr>
              <a:t>Spooling</a:t>
            </a:r>
          </a:p>
          <a:p>
            <a:pPr>
              <a:defRPr/>
            </a:pPr>
            <a:r>
              <a:rPr lang="en-US" altLang="en-US" sz="2400" kern="0" dirty="0">
                <a:ea typeface="MS PGothic" charset="-128"/>
              </a:rPr>
              <a:t>Protection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50" y="182563"/>
            <a:ext cx="7829550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Scheduling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725" y="1001713"/>
            <a:ext cx="7627938" cy="4826000"/>
          </a:xfrm>
        </p:spPr>
        <p:txBody>
          <a:bodyPr/>
          <a:lstStyle/>
          <a:p>
            <a:r>
              <a:rPr lang="en-US" altLang="en-US" sz="2400" dirty="0">
                <a:ea typeface="MS PGothic" charset="-128"/>
              </a:rPr>
              <a:t>Scheduling</a:t>
            </a:r>
          </a:p>
          <a:p>
            <a:pPr lvl="1"/>
            <a:r>
              <a:rPr lang="en-US" altLang="en-US" sz="2000" dirty="0">
                <a:ea typeface="MS PGothic" charset="-128"/>
              </a:rPr>
              <a:t>Some I/O request ordering via per-device queue</a:t>
            </a:r>
          </a:p>
          <a:p>
            <a:pPr lvl="1"/>
            <a:r>
              <a:rPr lang="en-US" altLang="en-US" sz="2000" dirty="0">
                <a:ea typeface="MS PGothic" charset="-128"/>
              </a:rPr>
              <a:t>Some OSs try fairness</a:t>
            </a:r>
          </a:p>
          <a:p>
            <a:pPr lvl="1"/>
            <a:endParaRPr lang="en-US" altLang="en-US" sz="2400" dirty="0">
              <a:ea typeface="MS PGothic" charset="-128"/>
            </a:endParaRPr>
          </a:p>
          <a:p>
            <a:r>
              <a:rPr lang="en-US" altLang="en-US" sz="2400" dirty="0">
                <a:ea typeface="MS PGothic" charset="-128"/>
              </a:rPr>
              <a:t>Disk scheduling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>
          <a:xfrm>
            <a:off x="923925" y="141288"/>
            <a:ext cx="7762875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Device-Status Table</a:t>
            </a:r>
          </a:p>
        </p:txBody>
      </p:sp>
      <p:pic>
        <p:nvPicPr>
          <p:cNvPr id="64514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1328738"/>
            <a:ext cx="8264525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50" y="182563"/>
            <a:ext cx="7829550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Buffering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725" y="1001713"/>
            <a:ext cx="7627938" cy="4826000"/>
          </a:xfrm>
        </p:spPr>
        <p:txBody>
          <a:bodyPr/>
          <a:lstStyle/>
          <a:p>
            <a:r>
              <a:rPr lang="en-US" altLang="en-US" sz="2400" b="1">
                <a:solidFill>
                  <a:srgbClr val="3366FF"/>
                </a:solidFill>
                <a:ea typeface="MS PGothic" charset="-128"/>
              </a:rPr>
              <a:t>Buffering</a:t>
            </a:r>
            <a:r>
              <a:rPr lang="en-US" altLang="en-US" sz="2400">
                <a:ea typeface="MS PGothic" charset="-128"/>
              </a:rPr>
              <a:t> - store data in memory while transferring between devices</a:t>
            </a:r>
          </a:p>
          <a:p>
            <a:pPr lvl="1"/>
            <a:r>
              <a:rPr lang="en-US" altLang="en-US" sz="2400">
                <a:ea typeface="MS PGothic" charset="-128"/>
              </a:rPr>
              <a:t>To cope with device speed mismatch</a:t>
            </a:r>
          </a:p>
          <a:p>
            <a:pPr lvl="1"/>
            <a:r>
              <a:rPr lang="en-US" altLang="en-US" sz="2400">
                <a:ea typeface="MS PGothic" charset="-128"/>
              </a:rPr>
              <a:t>To cope with device transfer size mismatch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>
          <a:xfrm>
            <a:off x="792163" y="119063"/>
            <a:ext cx="8018462" cy="576262"/>
          </a:xfrm>
        </p:spPr>
        <p:txBody>
          <a:bodyPr/>
          <a:lstStyle/>
          <a:p>
            <a:pPr eaLnBrk="1" hangingPunct="1"/>
            <a:r>
              <a:rPr lang="en-US" altLang="en-US" sz="2800">
                <a:ea typeface="MS PGothic" charset="-128"/>
              </a:rPr>
              <a:t>Device-Transfer Rates</a:t>
            </a:r>
          </a:p>
        </p:txBody>
      </p:sp>
      <p:pic>
        <p:nvPicPr>
          <p:cNvPr id="68610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216025"/>
            <a:ext cx="8689975" cy="487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Buffering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70658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28775"/>
            <a:ext cx="85788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Buffering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72706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557338"/>
            <a:ext cx="7721600" cy="398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>
          <a:xfrm>
            <a:off x="777875" y="168275"/>
            <a:ext cx="7908925" cy="576263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Caching</a:t>
            </a:r>
          </a:p>
        </p:txBody>
      </p:sp>
      <p:sp>
        <p:nvSpPr>
          <p:cNvPr id="747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7875" y="1050925"/>
            <a:ext cx="7600950" cy="4530725"/>
          </a:xfrm>
        </p:spPr>
        <p:txBody>
          <a:bodyPr/>
          <a:lstStyle/>
          <a:p>
            <a:r>
              <a:rPr lang="en-US" altLang="en-US" sz="2800" b="1" dirty="0">
                <a:solidFill>
                  <a:srgbClr val="3366FF"/>
                </a:solidFill>
                <a:ea typeface="MS PGothic" charset="-128"/>
              </a:rPr>
              <a:t>Caching</a:t>
            </a:r>
            <a:r>
              <a:rPr lang="en-US" altLang="en-US" sz="2800" dirty="0">
                <a:solidFill>
                  <a:srgbClr val="3366FF"/>
                </a:solidFill>
                <a:ea typeface="MS PGothic" charset="-128"/>
              </a:rPr>
              <a:t> </a:t>
            </a:r>
            <a:r>
              <a:rPr lang="en-US" altLang="en-US" sz="2800" dirty="0">
                <a:ea typeface="MS PGothic" charset="-128"/>
              </a:rPr>
              <a:t>- faster device holding copy of data</a:t>
            </a:r>
          </a:p>
          <a:p>
            <a:pPr lvl="1"/>
            <a:r>
              <a:rPr lang="en-US" altLang="en-US" sz="2400" dirty="0">
                <a:ea typeface="MS PGothic" charset="-128"/>
              </a:rPr>
              <a:t>Always just a copy</a:t>
            </a:r>
          </a:p>
          <a:p>
            <a:pPr lvl="1"/>
            <a:r>
              <a:rPr lang="en-US" altLang="en-US" sz="2400" dirty="0">
                <a:ea typeface="MS PGothic" charset="-128"/>
              </a:rPr>
              <a:t>Key to performance</a:t>
            </a:r>
          </a:p>
          <a:p>
            <a:pPr lvl="1"/>
            <a:endParaRPr lang="en-US" altLang="en-US" sz="2800" dirty="0">
              <a:ea typeface="MS PGothic" charset="-128"/>
            </a:endParaRPr>
          </a:p>
          <a:p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Buffer vs cache</a:t>
            </a:r>
          </a:p>
          <a:p>
            <a:pPr lvl="1"/>
            <a:r>
              <a:rPr lang="en-US" altLang="zh-CN" sz="2400" dirty="0">
                <a:solidFill>
                  <a:srgbClr val="00B050"/>
                </a:solidFill>
                <a:ea typeface="MS PGothic" charset="-128"/>
              </a:rPr>
              <a:t>Buffer: speed mismatch</a:t>
            </a:r>
            <a:r>
              <a:rPr lang="zh-CN" altLang="en-US" sz="2400" dirty="0">
                <a:solidFill>
                  <a:srgbClr val="00B050"/>
                </a:solidFill>
                <a:ea typeface="MS PGothic" charset="-128"/>
              </a:rPr>
              <a:t> （缓冲，暂存）</a:t>
            </a:r>
            <a:endParaRPr lang="en-US" altLang="zh-CN" sz="2400" dirty="0">
              <a:solidFill>
                <a:srgbClr val="00B050"/>
              </a:solidFill>
              <a:ea typeface="MS PGothic" charset="-128"/>
            </a:endParaRPr>
          </a:p>
          <a:p>
            <a:pPr lvl="1"/>
            <a:r>
              <a:rPr lang="en-US" altLang="zh-CN" sz="2400" dirty="0">
                <a:solidFill>
                  <a:srgbClr val="00B050"/>
                </a:solidFill>
                <a:ea typeface="MS PGothic" charset="-128"/>
              </a:rPr>
              <a:t>Cache: </a:t>
            </a:r>
            <a:r>
              <a:rPr lang="zh-CN" altLang="en-US" sz="2400" dirty="0">
                <a:solidFill>
                  <a:srgbClr val="00B050"/>
                </a:solidFill>
                <a:ea typeface="MS PGothic" charset="-128"/>
              </a:rPr>
              <a:t>快取</a:t>
            </a:r>
            <a:endParaRPr lang="en-US" altLang="zh-CN" sz="2400" dirty="0">
              <a:solidFill>
                <a:srgbClr val="00B050"/>
              </a:solidFill>
              <a:ea typeface="MS PGothic" charset="-128"/>
            </a:endParaRPr>
          </a:p>
          <a:p>
            <a:pPr lvl="2"/>
            <a:r>
              <a:rPr lang="en-US" altLang="en-US" sz="2400" dirty="0">
                <a:solidFill>
                  <a:srgbClr val="00B050"/>
                </a:solidFill>
                <a:ea typeface="MS PGothic" charset="-128"/>
              </a:rPr>
              <a:t>Sometimes combined with buffering</a:t>
            </a:r>
          </a:p>
          <a:p>
            <a:pPr lvl="1"/>
            <a:endParaRPr lang="zh-CN" altLang="en-US" sz="2400" dirty="0">
              <a:solidFill>
                <a:srgbClr val="00B050"/>
              </a:solidFill>
              <a:ea typeface="MS PGothic" charset="-128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>
          <a:xfrm>
            <a:off x="820738" y="182563"/>
            <a:ext cx="7800975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Nonblocking and Asynchronous I/O</a:t>
            </a:r>
          </a:p>
        </p:txBody>
      </p:sp>
      <p:sp>
        <p:nvSpPr>
          <p:cNvPr id="768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0738" y="1150938"/>
            <a:ext cx="7800974" cy="4530725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Blocking</a:t>
            </a:r>
            <a:r>
              <a:rPr lang="en-US" altLang="en-US" sz="2400" b="1" dirty="0">
                <a:ea typeface="MS PGothic" charset="-128"/>
              </a:rPr>
              <a:t> </a:t>
            </a:r>
            <a:r>
              <a:rPr lang="en-US" altLang="en-US" sz="2400" dirty="0">
                <a:ea typeface="MS PGothic" charset="-128"/>
              </a:rPr>
              <a:t>- process suspended until I/O completed</a:t>
            </a:r>
          </a:p>
          <a:p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Non-blocking</a:t>
            </a:r>
            <a:r>
              <a:rPr lang="en-US" altLang="en-US" sz="2400" dirty="0">
                <a:ea typeface="MS PGothic" charset="-128"/>
              </a:rPr>
              <a:t> - I/O call returns as much as available</a:t>
            </a:r>
          </a:p>
          <a:p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Synchronous: </a:t>
            </a:r>
            <a:r>
              <a:rPr lang="en-US" altLang="en-US" sz="2400" dirty="0">
                <a:ea typeface="MS PGothic" charset="-128"/>
              </a:rPr>
              <a:t>process waits</a:t>
            </a:r>
          </a:p>
          <a:p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Asynchronous</a:t>
            </a:r>
            <a:r>
              <a:rPr lang="en-US" altLang="en-US" sz="2400" dirty="0">
                <a:ea typeface="MS PGothic" charset="-128"/>
              </a:rPr>
              <a:t> - process runs while I/O executes</a:t>
            </a:r>
          </a:p>
          <a:p>
            <a:endParaRPr lang="en-US" altLang="en-US" sz="2400" dirty="0">
              <a:ea typeface="MS PGothic" charset="-128"/>
            </a:endParaRPr>
          </a:p>
          <a:p>
            <a:r>
              <a:rPr lang="en-US" altLang="en-US" sz="2800" dirty="0">
                <a:ea typeface="MS PGothic" charset="-128"/>
              </a:rPr>
              <a:t>read()</a:t>
            </a:r>
          </a:p>
          <a:p>
            <a:r>
              <a:rPr lang="en-US" altLang="en-US" sz="2800" dirty="0">
                <a:ea typeface="MS PGothic" charset="-128"/>
              </a:rPr>
              <a:t>write()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114300"/>
            <a:ext cx="7985125" cy="576263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I/O Hardware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0738" y="1055688"/>
            <a:ext cx="8094662" cy="5545137"/>
          </a:xfrm>
        </p:spPr>
        <p:txBody>
          <a:bodyPr/>
          <a:lstStyle/>
          <a:p>
            <a:r>
              <a:rPr lang="en-US" altLang="en-US" sz="2400">
                <a:ea typeface="MS PGothic" charset="-128"/>
              </a:rPr>
              <a:t>Common concepts – signals from I/O devices interface with computer</a:t>
            </a:r>
          </a:p>
          <a:p>
            <a:pPr lvl="1"/>
            <a:r>
              <a:rPr lang="en-US" altLang="en-US" sz="2400" b="1">
                <a:solidFill>
                  <a:srgbClr val="3366FF"/>
                </a:solidFill>
                <a:ea typeface="MS PGothic" charset="-128"/>
              </a:rPr>
              <a:t>Bus</a:t>
            </a:r>
            <a:endParaRPr lang="en-US" altLang="en-US" sz="2400">
              <a:ea typeface="MS PGothic" charset="-128"/>
            </a:endParaRPr>
          </a:p>
          <a:p>
            <a:pPr lvl="2"/>
            <a:r>
              <a:rPr lang="en-US" altLang="en-US" sz="2400" b="1">
                <a:solidFill>
                  <a:srgbClr val="3366FF"/>
                </a:solidFill>
                <a:ea typeface="MS PGothic" charset="-128"/>
              </a:rPr>
              <a:t>PCI</a:t>
            </a:r>
            <a:r>
              <a:rPr lang="en-US" altLang="en-US" sz="2400">
                <a:ea typeface="MS PGothic" charset="-128"/>
              </a:rPr>
              <a:t> bus common in PCs and servers, PCI Express (</a:t>
            </a:r>
            <a:r>
              <a:rPr lang="en-US" altLang="en-US" sz="2400" b="1">
                <a:solidFill>
                  <a:srgbClr val="3366FF"/>
                </a:solidFill>
                <a:ea typeface="MS PGothic" charset="-128"/>
              </a:rPr>
              <a:t>PCIe</a:t>
            </a:r>
            <a:r>
              <a:rPr lang="en-US" altLang="en-US" sz="2400">
                <a:ea typeface="MS PGothic" charset="-128"/>
              </a:rPr>
              <a:t>) </a:t>
            </a:r>
          </a:p>
          <a:p>
            <a:pPr lvl="2"/>
            <a:r>
              <a:rPr lang="en-US" altLang="en-US" sz="2400" b="1">
                <a:solidFill>
                  <a:srgbClr val="3366FF"/>
                </a:solidFill>
                <a:ea typeface="MS PGothic" charset="-128"/>
              </a:rPr>
              <a:t>expansion</a:t>
            </a:r>
            <a:r>
              <a:rPr lang="en-US" altLang="en-US" sz="2400">
                <a:ea typeface="MS PGothic" charset="-128"/>
              </a:rPr>
              <a:t> </a:t>
            </a:r>
            <a:r>
              <a:rPr lang="en-US" altLang="en-US" sz="2400" b="1">
                <a:solidFill>
                  <a:srgbClr val="3366FF"/>
                </a:solidFill>
                <a:ea typeface="MS PGothic" charset="-128"/>
              </a:rPr>
              <a:t>bus</a:t>
            </a:r>
            <a:r>
              <a:rPr lang="en-US" altLang="en-US" sz="2400">
                <a:ea typeface="MS PGothic" charset="-128"/>
              </a:rPr>
              <a:t> connects relatively slow devices</a:t>
            </a:r>
          </a:p>
          <a:p>
            <a:pPr lvl="1"/>
            <a:r>
              <a:rPr lang="en-US" altLang="en-US" sz="2400" b="1">
                <a:solidFill>
                  <a:srgbClr val="3366FF"/>
                </a:solidFill>
                <a:ea typeface="MS PGothic" charset="-128"/>
              </a:rPr>
              <a:t>Controller</a:t>
            </a:r>
            <a:r>
              <a:rPr lang="en-US" altLang="en-US" sz="2400">
                <a:ea typeface="MS PGothic" charset="-128"/>
              </a:rPr>
              <a:t>– electronics that operate port, bus, device</a:t>
            </a:r>
          </a:p>
          <a:p>
            <a:pPr lvl="2"/>
            <a:r>
              <a:rPr lang="en-US" altLang="en-US" sz="2400">
                <a:ea typeface="MS PGothic" charset="-128"/>
              </a:rPr>
              <a:t>Sometimes integrated</a:t>
            </a:r>
          </a:p>
          <a:p>
            <a:pPr lvl="2"/>
            <a:r>
              <a:rPr lang="en-US" altLang="en-US" sz="2400">
                <a:ea typeface="MS PGothic" charset="-128"/>
              </a:rPr>
              <a:t>Contains processor, microcode, private memory, bus controller, etc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82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Two I/O Methods</a:t>
            </a:r>
          </a:p>
        </p:txBody>
      </p:sp>
      <p:sp>
        <p:nvSpPr>
          <p:cNvPr id="78850" name="Text Box 4"/>
          <p:cNvSpPr txBox="1">
            <a:spLocks noChangeArrowheads="1"/>
          </p:cNvSpPr>
          <p:nvPr/>
        </p:nvSpPr>
        <p:spPr bwMode="auto">
          <a:xfrm>
            <a:off x="2716213" y="4981575"/>
            <a:ext cx="1735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Synchronous</a:t>
            </a:r>
          </a:p>
        </p:txBody>
      </p:sp>
      <p:sp>
        <p:nvSpPr>
          <p:cNvPr id="78851" name="Text Box 5"/>
          <p:cNvSpPr txBox="1">
            <a:spLocks noChangeArrowheads="1"/>
          </p:cNvSpPr>
          <p:nvPr/>
        </p:nvSpPr>
        <p:spPr bwMode="auto">
          <a:xfrm>
            <a:off x="5429250" y="5000625"/>
            <a:ext cx="3086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Asynchronous</a:t>
            </a:r>
          </a:p>
        </p:txBody>
      </p:sp>
      <p:pic>
        <p:nvPicPr>
          <p:cNvPr id="7885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1128713"/>
            <a:ext cx="8869362" cy="511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3" name="矩形 1"/>
          <p:cNvSpPr>
            <a:spLocks noChangeArrowheads="1"/>
          </p:cNvSpPr>
          <p:nvPr/>
        </p:nvSpPr>
        <p:spPr bwMode="auto">
          <a:xfrm>
            <a:off x="8272463" y="1228725"/>
            <a:ext cx="628650" cy="4257675"/>
          </a:xfrm>
          <a:prstGeom prst="rect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>
          <a:xfrm>
            <a:off x="777875" y="168275"/>
            <a:ext cx="7908925" cy="576263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Spooling</a:t>
            </a:r>
          </a:p>
        </p:txBody>
      </p:sp>
      <p:sp>
        <p:nvSpPr>
          <p:cNvPr id="808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725" y="1165225"/>
            <a:ext cx="7953375" cy="1878013"/>
          </a:xfrm>
        </p:spPr>
        <p:txBody>
          <a:bodyPr/>
          <a:lstStyle/>
          <a:p>
            <a:r>
              <a:rPr lang="en-US" altLang="en-US" sz="2800" b="1">
                <a:solidFill>
                  <a:srgbClr val="3366FF"/>
                </a:solidFill>
                <a:ea typeface="MS PGothic" charset="-128"/>
              </a:rPr>
              <a:t>Spooling</a:t>
            </a:r>
            <a:r>
              <a:rPr lang="en-US" altLang="en-US" sz="2800">
                <a:ea typeface="MS PGothic" charset="-128"/>
              </a:rPr>
              <a:t> - hold output for a device</a:t>
            </a:r>
          </a:p>
          <a:p>
            <a:pPr lvl="1"/>
            <a:r>
              <a:rPr lang="en-US" altLang="zh-CN" sz="2400">
                <a:ea typeface="MS PGothic" charset="-128"/>
              </a:rPr>
              <a:t>simultaneous peripheral operations online</a:t>
            </a:r>
            <a:endParaRPr lang="en-US" altLang="en-US" sz="2400">
              <a:ea typeface="MS PGothic" charset="-128"/>
            </a:endParaRPr>
          </a:p>
          <a:p>
            <a:pPr lvl="1"/>
            <a:r>
              <a:rPr lang="en-US" altLang="en-US" sz="2400">
                <a:ea typeface="MS PGothic" charset="-128"/>
              </a:rPr>
              <a:t>If device can serve only one request at a time </a:t>
            </a:r>
          </a:p>
          <a:p>
            <a:pPr lvl="1"/>
            <a:r>
              <a:rPr lang="en-US" altLang="en-US" sz="2400">
                <a:ea typeface="MS PGothic" charset="-128"/>
              </a:rPr>
              <a:t>i.e., Printing </a:t>
            </a:r>
            <a:r>
              <a:rPr lang="en-US" altLang="en-US" sz="2400">
                <a:solidFill>
                  <a:srgbClr val="FF0000"/>
                </a:solidFill>
                <a:ea typeface="MS PGothic" charset="-128"/>
              </a:rPr>
              <a:t>(give an example, win7)</a:t>
            </a:r>
          </a:p>
        </p:txBody>
      </p:sp>
      <p:pic>
        <p:nvPicPr>
          <p:cNvPr id="80899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4041775"/>
            <a:ext cx="8585200" cy="13335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>
          <a:xfrm>
            <a:off x="777875" y="168275"/>
            <a:ext cx="7908925" cy="576263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Spooling</a:t>
            </a:r>
          </a:p>
        </p:txBody>
      </p:sp>
      <p:pic>
        <p:nvPicPr>
          <p:cNvPr id="82946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112838"/>
            <a:ext cx="85852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7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2141538"/>
            <a:ext cx="78486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标题 1"/>
          <p:cNvSpPr>
            <a:spLocks noGrp="1"/>
          </p:cNvSpPr>
          <p:nvPr>
            <p:ph type="title"/>
          </p:nvPr>
        </p:nvSpPr>
        <p:spPr>
          <a:xfrm>
            <a:off x="542925" y="3206750"/>
            <a:ext cx="8229600" cy="576263"/>
          </a:xfrm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A Whole Process</a:t>
            </a:r>
            <a:endParaRPr kumimoji="1" lang="zh-CN" altLang="en-US">
              <a:ea typeface="MS PGothic" charset="-128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title"/>
          </p:nvPr>
        </p:nvSpPr>
        <p:spPr>
          <a:xfrm>
            <a:off x="1047750" y="153988"/>
            <a:ext cx="7662863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I/O Requests to Hardware Operations</a:t>
            </a:r>
          </a:p>
        </p:txBody>
      </p:sp>
      <p:sp>
        <p:nvSpPr>
          <p:cNvPr id="870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138238"/>
            <a:ext cx="6945313" cy="4530725"/>
          </a:xfrm>
        </p:spPr>
        <p:txBody>
          <a:bodyPr/>
          <a:lstStyle/>
          <a:p>
            <a:r>
              <a:rPr lang="en-US" altLang="en-US" sz="2400">
                <a:ea typeface="MS PGothic" charset="-128"/>
              </a:rPr>
              <a:t>Consider</a:t>
            </a:r>
            <a:r>
              <a:rPr lang="en-US" altLang="en-US" sz="2400">
                <a:solidFill>
                  <a:srgbClr val="FF0000"/>
                </a:solidFill>
                <a:ea typeface="MS PGothic" charset="-128"/>
              </a:rPr>
              <a:t> reading </a:t>
            </a:r>
            <a:r>
              <a:rPr lang="en-US" altLang="en-US" sz="2400">
                <a:ea typeface="MS PGothic" charset="-128"/>
              </a:rPr>
              <a:t>a file from disk for a process:</a:t>
            </a:r>
          </a:p>
          <a:p>
            <a:pPr lvl="1"/>
            <a:r>
              <a:rPr lang="en-US" altLang="en-US" sz="2400">
                <a:ea typeface="MS PGothic" charset="-128"/>
              </a:rPr>
              <a:t>Determine device holding file </a:t>
            </a:r>
          </a:p>
          <a:p>
            <a:pPr lvl="1"/>
            <a:r>
              <a:rPr lang="en-US" altLang="en-US" sz="2400">
                <a:ea typeface="MS PGothic" charset="-128"/>
              </a:rPr>
              <a:t>Translate name to device representation</a:t>
            </a:r>
          </a:p>
          <a:p>
            <a:pPr lvl="1"/>
            <a:r>
              <a:rPr lang="en-US" altLang="en-US" sz="2400">
                <a:ea typeface="MS PGothic" charset="-128"/>
              </a:rPr>
              <a:t>Physically read data from disk into buffer</a:t>
            </a:r>
          </a:p>
          <a:p>
            <a:pPr lvl="1"/>
            <a:r>
              <a:rPr lang="en-US" altLang="en-US" sz="2400">
                <a:ea typeface="MS PGothic" charset="-128"/>
              </a:rPr>
              <a:t>Make data available to requesting process</a:t>
            </a:r>
          </a:p>
          <a:p>
            <a:pPr lvl="1"/>
            <a:r>
              <a:rPr lang="en-US" altLang="en-US" sz="2400">
                <a:ea typeface="MS PGothic" charset="-128"/>
              </a:rPr>
              <a:t>Return control to process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>
          <a:xfrm>
            <a:off x="925513" y="155575"/>
            <a:ext cx="7761287" cy="576263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Life Cycle of An I/O Request</a:t>
            </a:r>
            <a:endParaRPr lang="en-US" altLang="en-US" sz="2400">
              <a:ea typeface="MS PGothic" charset="-128"/>
            </a:endParaRPr>
          </a:p>
        </p:txBody>
      </p:sp>
      <p:pic>
        <p:nvPicPr>
          <p:cNvPr id="89090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3" y="1200150"/>
            <a:ext cx="6262687" cy="49006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>
          <a:xfrm>
            <a:off x="925513" y="155575"/>
            <a:ext cx="7761287" cy="576263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Life Cycle of An I/O Request</a:t>
            </a:r>
            <a:endParaRPr lang="en-US" altLang="en-US" sz="2400">
              <a:ea typeface="MS PGothic" charset="-128"/>
            </a:endParaRPr>
          </a:p>
        </p:txBody>
      </p:sp>
      <p:pic>
        <p:nvPicPr>
          <p:cNvPr id="91138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0"/>
            <a:ext cx="8872537" cy="694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Terminal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9318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1117600"/>
            <a:ext cx="8272463" cy="5253038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printf(“%s”, str)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94210" name="矩形 2"/>
          <p:cNvSpPr>
            <a:spLocks noChangeArrowheads="1"/>
          </p:cNvSpPr>
          <p:nvPr/>
        </p:nvSpPr>
        <p:spPr bwMode="auto">
          <a:xfrm>
            <a:off x="500063" y="2814638"/>
            <a:ext cx="1771650" cy="7000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hello world</a:t>
            </a:r>
            <a:endParaRPr kumimoji="0" lang="zh-CN" altLang="en-US">
              <a:latin typeface="Verdana" charset="0"/>
            </a:endParaRPr>
          </a:p>
        </p:txBody>
      </p:sp>
      <p:sp>
        <p:nvSpPr>
          <p:cNvPr id="94211" name="矩形 3"/>
          <p:cNvSpPr>
            <a:spLocks noChangeArrowheads="1"/>
          </p:cNvSpPr>
          <p:nvPr/>
        </p:nvSpPr>
        <p:spPr bwMode="auto">
          <a:xfrm>
            <a:off x="2595563" y="2814638"/>
            <a:ext cx="1771650" cy="7000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hello world</a:t>
            </a:r>
            <a:endParaRPr kumimoji="0" lang="zh-CN" altLang="en-US">
              <a:latin typeface="Verdana" charset="0"/>
            </a:endParaRPr>
          </a:p>
        </p:txBody>
      </p:sp>
      <p:sp>
        <p:nvSpPr>
          <p:cNvPr id="94212" name="矩形 4"/>
          <p:cNvSpPr>
            <a:spLocks noChangeArrowheads="1"/>
          </p:cNvSpPr>
          <p:nvPr/>
        </p:nvSpPr>
        <p:spPr bwMode="auto">
          <a:xfrm>
            <a:off x="4791075" y="2814638"/>
            <a:ext cx="1771650" cy="7000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Verdana" charset="0"/>
              </a:rPr>
              <a:t>hello world</a:t>
            </a:r>
            <a:endParaRPr kumimoji="0" lang="zh-CN" altLang="en-US">
              <a:latin typeface="Verdana" charset="0"/>
            </a:endParaRPr>
          </a:p>
        </p:txBody>
      </p:sp>
      <p:sp>
        <p:nvSpPr>
          <p:cNvPr id="94213" name="矩形 5"/>
          <p:cNvSpPr>
            <a:spLocks noChangeArrowheads="1"/>
          </p:cNvSpPr>
          <p:nvPr/>
        </p:nvSpPr>
        <p:spPr bwMode="auto">
          <a:xfrm>
            <a:off x="6986588" y="2814638"/>
            <a:ext cx="1771650" cy="7000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Verdana" charset="0"/>
              </a:rPr>
              <a:t>hello world</a:t>
            </a:r>
            <a:endParaRPr kumimoji="0" lang="zh-CN" altLang="en-US">
              <a:latin typeface="Verdana" charset="0"/>
            </a:endParaRPr>
          </a:p>
        </p:txBody>
      </p:sp>
      <p:cxnSp>
        <p:nvCxnSpPr>
          <p:cNvPr id="94214" name="直线连接符 7"/>
          <p:cNvCxnSpPr>
            <a:cxnSpLocks noChangeShapeType="1"/>
          </p:cNvCxnSpPr>
          <p:nvPr/>
        </p:nvCxnSpPr>
        <p:spPr bwMode="auto">
          <a:xfrm>
            <a:off x="4586288" y="2068513"/>
            <a:ext cx="0" cy="3503612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4215" name="文本框 8"/>
          <p:cNvSpPr txBox="1">
            <a:spLocks noChangeArrowheads="1"/>
          </p:cNvSpPr>
          <p:nvPr/>
        </p:nvSpPr>
        <p:spPr bwMode="auto">
          <a:xfrm>
            <a:off x="3043238" y="2168525"/>
            <a:ext cx="971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stdout buffer</a:t>
            </a:r>
            <a:endParaRPr lang="zh-CN" altLang="en-US">
              <a:latin typeface="Verdana" charset="0"/>
            </a:endParaRPr>
          </a:p>
        </p:txBody>
      </p:sp>
      <p:sp>
        <p:nvSpPr>
          <p:cNvPr id="94216" name="文本框 9"/>
          <p:cNvSpPr txBox="1">
            <a:spLocks noChangeArrowheads="1"/>
          </p:cNvSpPr>
          <p:nvPr/>
        </p:nvSpPr>
        <p:spPr bwMode="auto">
          <a:xfrm>
            <a:off x="5292725" y="2168525"/>
            <a:ext cx="971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wait queue</a:t>
            </a:r>
            <a:endParaRPr lang="zh-CN" altLang="en-US">
              <a:latin typeface="Verdana" charset="0"/>
            </a:endParaRPr>
          </a:p>
        </p:txBody>
      </p:sp>
      <p:sp>
        <p:nvSpPr>
          <p:cNvPr id="94217" name="文本框 11"/>
          <p:cNvSpPr txBox="1">
            <a:spLocks noChangeArrowheads="1"/>
          </p:cNvSpPr>
          <p:nvPr/>
        </p:nvSpPr>
        <p:spPr bwMode="auto">
          <a:xfrm>
            <a:off x="790575" y="2168525"/>
            <a:ext cx="1228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process str</a:t>
            </a:r>
            <a:endParaRPr lang="zh-CN" altLang="en-US">
              <a:latin typeface="Verdana" charset="0"/>
            </a:endParaRPr>
          </a:p>
        </p:txBody>
      </p:sp>
      <p:sp>
        <p:nvSpPr>
          <p:cNvPr id="94218" name="文本框 12"/>
          <p:cNvSpPr txBox="1">
            <a:spLocks noChangeArrowheads="1"/>
          </p:cNvSpPr>
          <p:nvPr/>
        </p:nvSpPr>
        <p:spPr bwMode="auto">
          <a:xfrm>
            <a:off x="7278688" y="2332038"/>
            <a:ext cx="11858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display</a:t>
            </a:r>
            <a:endParaRPr lang="zh-CN" altLang="en-US">
              <a:latin typeface="Verdana" charset="0"/>
            </a:endParaRPr>
          </a:p>
        </p:txBody>
      </p:sp>
      <p:sp>
        <p:nvSpPr>
          <p:cNvPr id="14" name="环形箭头 13"/>
          <p:cNvSpPr/>
          <p:nvPr/>
        </p:nvSpPr>
        <p:spPr bwMode="auto">
          <a:xfrm>
            <a:off x="2038350" y="2332038"/>
            <a:ext cx="790575" cy="482600"/>
          </a:xfrm>
          <a:prstGeom prst="circular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94220" name="文本框 14"/>
          <p:cNvSpPr txBox="1">
            <a:spLocks noChangeArrowheads="1"/>
          </p:cNvSpPr>
          <p:nvPr/>
        </p:nvSpPr>
        <p:spPr bwMode="auto">
          <a:xfrm>
            <a:off x="2038350" y="1485900"/>
            <a:ext cx="10048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printf</a:t>
            </a:r>
            <a:endParaRPr lang="zh-CN" altLang="en-US">
              <a:latin typeface="Verdana" charset="0"/>
            </a:endParaRPr>
          </a:p>
        </p:txBody>
      </p:sp>
      <p:sp>
        <p:nvSpPr>
          <p:cNvPr id="16" name="环形箭头 15"/>
          <p:cNvSpPr/>
          <p:nvPr/>
        </p:nvSpPr>
        <p:spPr bwMode="auto">
          <a:xfrm>
            <a:off x="4210050" y="2254250"/>
            <a:ext cx="790575" cy="482600"/>
          </a:xfrm>
          <a:prstGeom prst="circular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94222" name="文本框 16"/>
          <p:cNvSpPr txBox="1">
            <a:spLocks noChangeArrowheads="1"/>
          </p:cNvSpPr>
          <p:nvPr/>
        </p:nvSpPr>
        <p:spPr bwMode="auto">
          <a:xfrm>
            <a:off x="4210050" y="1479550"/>
            <a:ext cx="10048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write</a:t>
            </a:r>
            <a:endParaRPr lang="zh-CN" altLang="en-US">
              <a:latin typeface="Verdana" charset="0"/>
            </a:endParaRPr>
          </a:p>
        </p:txBody>
      </p:sp>
      <p:sp>
        <p:nvSpPr>
          <p:cNvPr id="19" name="环形箭头 18"/>
          <p:cNvSpPr/>
          <p:nvPr/>
        </p:nvSpPr>
        <p:spPr bwMode="auto">
          <a:xfrm>
            <a:off x="6329363" y="2260600"/>
            <a:ext cx="790575" cy="482600"/>
          </a:xfrm>
          <a:prstGeom prst="circular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94224" name="文本框 19"/>
          <p:cNvSpPr txBox="1">
            <a:spLocks noChangeArrowheads="1"/>
          </p:cNvSpPr>
          <p:nvPr/>
        </p:nvSpPr>
        <p:spPr bwMode="auto">
          <a:xfrm>
            <a:off x="6329363" y="1485900"/>
            <a:ext cx="10048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driver</a:t>
            </a:r>
            <a:endParaRPr lang="zh-CN" altLang="en-US">
              <a:latin typeface="Verdana" charset="0"/>
            </a:endParaRPr>
          </a:p>
        </p:txBody>
      </p:sp>
      <p:sp>
        <p:nvSpPr>
          <p:cNvPr id="94225" name="文本框 20"/>
          <p:cNvSpPr txBox="1">
            <a:spLocks noChangeArrowheads="1"/>
          </p:cNvSpPr>
          <p:nvPr/>
        </p:nvSpPr>
        <p:spPr bwMode="auto">
          <a:xfrm>
            <a:off x="2425700" y="4314825"/>
            <a:ext cx="1346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User </a:t>
            </a:r>
            <a:endParaRPr lang="zh-CN" altLang="en-US">
              <a:latin typeface="Verdana" charset="0"/>
            </a:endParaRPr>
          </a:p>
        </p:txBody>
      </p:sp>
      <p:sp>
        <p:nvSpPr>
          <p:cNvPr id="94226" name="文本框 21"/>
          <p:cNvSpPr txBox="1">
            <a:spLocks noChangeArrowheads="1"/>
          </p:cNvSpPr>
          <p:nvPr/>
        </p:nvSpPr>
        <p:spPr bwMode="auto">
          <a:xfrm>
            <a:off x="5700713" y="4338638"/>
            <a:ext cx="1344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Kernel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Verdana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Keyboard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95234" name="矩形 3"/>
          <p:cNvSpPr>
            <a:spLocks noChangeArrowheads="1"/>
          </p:cNvSpPr>
          <p:nvPr/>
        </p:nvSpPr>
        <p:spPr bwMode="auto">
          <a:xfrm>
            <a:off x="457200" y="6200775"/>
            <a:ext cx="1100138" cy="5000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  <p:pic>
        <p:nvPicPr>
          <p:cNvPr id="9523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008063"/>
            <a:ext cx="8143875" cy="544195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58825" y="127000"/>
            <a:ext cx="7927975" cy="576263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A Typical PC Bus Structure</a:t>
            </a:r>
            <a:endParaRPr lang="en-US" altLang="en-US" sz="2400">
              <a:ea typeface="MS PGothic" charset="-128"/>
            </a:endParaRPr>
          </a:p>
        </p:txBody>
      </p:sp>
      <p:pic>
        <p:nvPicPr>
          <p:cNvPr id="14338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998538"/>
            <a:ext cx="8343900" cy="537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scanf(“%s”, str)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96258" name="矩形 2"/>
          <p:cNvSpPr>
            <a:spLocks noChangeArrowheads="1"/>
          </p:cNvSpPr>
          <p:nvPr/>
        </p:nvSpPr>
        <p:spPr bwMode="auto">
          <a:xfrm>
            <a:off x="500063" y="2814638"/>
            <a:ext cx="1771650" cy="7000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hello</a:t>
            </a:r>
            <a:endParaRPr kumimoji="0" lang="zh-CN" altLang="en-US">
              <a:latin typeface="Verdana" charset="0"/>
            </a:endParaRPr>
          </a:p>
        </p:txBody>
      </p:sp>
      <p:sp>
        <p:nvSpPr>
          <p:cNvPr id="96259" name="矩形 3"/>
          <p:cNvSpPr>
            <a:spLocks noChangeArrowheads="1"/>
          </p:cNvSpPr>
          <p:nvPr/>
        </p:nvSpPr>
        <p:spPr bwMode="auto">
          <a:xfrm>
            <a:off x="2595563" y="2814638"/>
            <a:ext cx="1771650" cy="7000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hello</a:t>
            </a:r>
            <a:endParaRPr kumimoji="0" lang="zh-CN" altLang="en-US">
              <a:latin typeface="Verdana" charset="0"/>
            </a:endParaRPr>
          </a:p>
        </p:txBody>
      </p:sp>
      <p:sp>
        <p:nvSpPr>
          <p:cNvPr id="96260" name="矩形 4"/>
          <p:cNvSpPr>
            <a:spLocks noChangeArrowheads="1"/>
          </p:cNvSpPr>
          <p:nvPr/>
        </p:nvSpPr>
        <p:spPr bwMode="auto">
          <a:xfrm>
            <a:off x="4791075" y="2814638"/>
            <a:ext cx="1771650" cy="7000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Verdana" charset="0"/>
              </a:rPr>
              <a:t>hello world</a:t>
            </a:r>
            <a:endParaRPr kumimoji="0" lang="zh-CN" altLang="en-US">
              <a:latin typeface="Verdana" charset="0"/>
            </a:endParaRPr>
          </a:p>
        </p:txBody>
      </p:sp>
      <p:sp>
        <p:nvSpPr>
          <p:cNvPr id="96261" name="矩形 5"/>
          <p:cNvSpPr>
            <a:spLocks noChangeArrowheads="1"/>
          </p:cNvSpPr>
          <p:nvPr/>
        </p:nvSpPr>
        <p:spPr bwMode="auto">
          <a:xfrm>
            <a:off x="6986588" y="2814638"/>
            <a:ext cx="1771650" cy="7000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Verdana" charset="0"/>
              </a:rPr>
              <a:t>hello</a:t>
            </a:r>
            <a:endParaRPr kumimoji="0" lang="zh-CN" altLang="en-US">
              <a:latin typeface="Verdana" charset="0"/>
            </a:endParaRPr>
          </a:p>
        </p:txBody>
      </p:sp>
      <p:cxnSp>
        <p:nvCxnSpPr>
          <p:cNvPr id="96262" name="直线连接符 7"/>
          <p:cNvCxnSpPr>
            <a:cxnSpLocks noChangeShapeType="1"/>
          </p:cNvCxnSpPr>
          <p:nvPr/>
        </p:nvCxnSpPr>
        <p:spPr bwMode="auto">
          <a:xfrm>
            <a:off x="4586288" y="2068513"/>
            <a:ext cx="0" cy="3503612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6263" name="文本框 8"/>
          <p:cNvSpPr txBox="1">
            <a:spLocks noChangeArrowheads="1"/>
          </p:cNvSpPr>
          <p:nvPr/>
        </p:nvSpPr>
        <p:spPr bwMode="auto">
          <a:xfrm>
            <a:off x="2873375" y="2136775"/>
            <a:ext cx="1295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keyboard buffer</a:t>
            </a:r>
            <a:endParaRPr lang="zh-CN" altLang="en-US">
              <a:latin typeface="Verdana" charset="0"/>
            </a:endParaRPr>
          </a:p>
        </p:txBody>
      </p:sp>
      <p:sp>
        <p:nvSpPr>
          <p:cNvPr id="96264" name="文本框 9"/>
          <p:cNvSpPr txBox="1">
            <a:spLocks noChangeArrowheads="1"/>
          </p:cNvSpPr>
          <p:nvPr/>
        </p:nvSpPr>
        <p:spPr bwMode="auto">
          <a:xfrm>
            <a:off x="5292725" y="2168525"/>
            <a:ext cx="971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stdin buffer</a:t>
            </a:r>
            <a:endParaRPr lang="zh-CN" altLang="en-US">
              <a:latin typeface="Verdana" charset="0"/>
            </a:endParaRPr>
          </a:p>
        </p:txBody>
      </p:sp>
      <p:sp>
        <p:nvSpPr>
          <p:cNvPr id="96265" name="文本框 11"/>
          <p:cNvSpPr txBox="1">
            <a:spLocks noChangeArrowheads="1"/>
          </p:cNvSpPr>
          <p:nvPr/>
        </p:nvSpPr>
        <p:spPr bwMode="auto">
          <a:xfrm>
            <a:off x="642938" y="2168525"/>
            <a:ext cx="13954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keyboard</a:t>
            </a:r>
            <a:endParaRPr lang="zh-CN" altLang="en-US">
              <a:latin typeface="Verdana" charset="0"/>
            </a:endParaRPr>
          </a:p>
        </p:txBody>
      </p:sp>
      <p:sp>
        <p:nvSpPr>
          <p:cNvPr id="96266" name="文本框 12"/>
          <p:cNvSpPr txBox="1">
            <a:spLocks noChangeArrowheads="1"/>
          </p:cNvSpPr>
          <p:nvPr/>
        </p:nvSpPr>
        <p:spPr bwMode="auto">
          <a:xfrm>
            <a:off x="7500938" y="2178050"/>
            <a:ext cx="118586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process str</a:t>
            </a:r>
            <a:endParaRPr lang="zh-CN" altLang="en-US">
              <a:latin typeface="Verdana" charset="0"/>
            </a:endParaRPr>
          </a:p>
        </p:txBody>
      </p:sp>
      <p:sp>
        <p:nvSpPr>
          <p:cNvPr id="14" name="环形箭头 13"/>
          <p:cNvSpPr/>
          <p:nvPr/>
        </p:nvSpPr>
        <p:spPr bwMode="auto">
          <a:xfrm>
            <a:off x="2038350" y="2332038"/>
            <a:ext cx="790575" cy="482600"/>
          </a:xfrm>
          <a:prstGeom prst="circular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96268" name="文本框 14"/>
          <p:cNvSpPr txBox="1">
            <a:spLocks noChangeArrowheads="1"/>
          </p:cNvSpPr>
          <p:nvPr/>
        </p:nvSpPr>
        <p:spPr bwMode="auto">
          <a:xfrm>
            <a:off x="1809750" y="1485900"/>
            <a:ext cx="12334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interrupt</a:t>
            </a:r>
            <a:endParaRPr lang="zh-CN" altLang="en-US">
              <a:latin typeface="Verdana" charset="0"/>
            </a:endParaRPr>
          </a:p>
        </p:txBody>
      </p:sp>
      <p:sp>
        <p:nvSpPr>
          <p:cNvPr id="16" name="环形箭头 15"/>
          <p:cNvSpPr/>
          <p:nvPr/>
        </p:nvSpPr>
        <p:spPr bwMode="auto">
          <a:xfrm>
            <a:off x="4210050" y="2254250"/>
            <a:ext cx="790575" cy="482600"/>
          </a:xfrm>
          <a:prstGeom prst="circular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96270" name="文本框 16"/>
          <p:cNvSpPr txBox="1">
            <a:spLocks noChangeArrowheads="1"/>
          </p:cNvSpPr>
          <p:nvPr/>
        </p:nvSpPr>
        <p:spPr bwMode="auto">
          <a:xfrm>
            <a:off x="4210050" y="1479550"/>
            <a:ext cx="10048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read</a:t>
            </a:r>
            <a:endParaRPr lang="zh-CN" altLang="en-US">
              <a:latin typeface="Verdana" charset="0"/>
            </a:endParaRPr>
          </a:p>
        </p:txBody>
      </p:sp>
      <p:sp>
        <p:nvSpPr>
          <p:cNvPr id="19" name="环形箭头 18"/>
          <p:cNvSpPr/>
          <p:nvPr/>
        </p:nvSpPr>
        <p:spPr bwMode="auto">
          <a:xfrm>
            <a:off x="6329363" y="2260600"/>
            <a:ext cx="790575" cy="482600"/>
          </a:xfrm>
          <a:prstGeom prst="circular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96272" name="文本框 19"/>
          <p:cNvSpPr txBox="1">
            <a:spLocks noChangeArrowheads="1"/>
          </p:cNvSpPr>
          <p:nvPr/>
        </p:nvSpPr>
        <p:spPr bwMode="auto">
          <a:xfrm>
            <a:off x="6329363" y="1485900"/>
            <a:ext cx="10048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scanf</a:t>
            </a:r>
            <a:endParaRPr lang="zh-CN" altLang="en-US">
              <a:latin typeface="Verdana" charset="0"/>
            </a:endParaRPr>
          </a:p>
        </p:txBody>
      </p:sp>
      <p:sp>
        <p:nvSpPr>
          <p:cNvPr id="96273" name="文本框 6"/>
          <p:cNvSpPr txBox="1">
            <a:spLocks noChangeArrowheads="1"/>
          </p:cNvSpPr>
          <p:nvPr/>
        </p:nvSpPr>
        <p:spPr bwMode="auto">
          <a:xfrm>
            <a:off x="2425700" y="4314825"/>
            <a:ext cx="1346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Kernel</a:t>
            </a:r>
            <a:endParaRPr lang="zh-CN" altLang="en-US">
              <a:latin typeface="Verdana" charset="0"/>
            </a:endParaRPr>
          </a:p>
        </p:txBody>
      </p:sp>
      <p:sp>
        <p:nvSpPr>
          <p:cNvPr id="96274" name="文本框 20"/>
          <p:cNvSpPr txBox="1">
            <a:spLocks noChangeArrowheads="1"/>
          </p:cNvSpPr>
          <p:nvPr/>
        </p:nvSpPr>
        <p:spPr bwMode="auto">
          <a:xfrm>
            <a:off x="5700713" y="4338638"/>
            <a:ext cx="1344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User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Verdana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End of Chapter 13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Motherboard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" y="1144775"/>
            <a:ext cx="8186738" cy="528293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457200" y="1200150"/>
            <a:ext cx="3957638" cy="4257675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478631" y="5513199"/>
            <a:ext cx="3936207" cy="914509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607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Motherboard Chipset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062281"/>
            <a:ext cx="8172450" cy="579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28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457200" y="155575"/>
            <a:ext cx="8229600" cy="576263"/>
          </a:xfrm>
        </p:spPr>
        <p:txBody>
          <a:bodyPr/>
          <a:lstStyle/>
          <a:p>
            <a:r>
              <a:rPr lang="en-US" altLang="en-US">
                <a:ea typeface="MS PGothic" charset="-128"/>
              </a:rPr>
              <a:t>I/O Hardware (Cont.)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820738" y="1069975"/>
            <a:ext cx="7523162" cy="3173413"/>
          </a:xfrm>
        </p:spPr>
        <p:txBody>
          <a:bodyPr/>
          <a:lstStyle/>
          <a:p>
            <a:r>
              <a:rPr lang="en-US" altLang="en-US" sz="2400" dirty="0">
                <a:ea typeface="MS PGothic" charset="-128"/>
              </a:rPr>
              <a:t>Device and device controller</a:t>
            </a:r>
          </a:p>
          <a:p>
            <a:pPr lvl="1"/>
            <a:r>
              <a:rPr lang="en-US" altLang="en-US" sz="2000" dirty="0">
                <a:solidFill>
                  <a:srgbClr val="0070C0"/>
                </a:solidFill>
                <a:ea typeface="MS PGothic" charset="-128"/>
              </a:rPr>
              <a:t>data-in register</a:t>
            </a:r>
          </a:p>
          <a:p>
            <a:pPr lvl="1"/>
            <a:r>
              <a:rPr lang="en-US" altLang="en-US" sz="2000" dirty="0">
                <a:solidFill>
                  <a:srgbClr val="0070C0"/>
                </a:solidFill>
                <a:ea typeface="MS PGothic" charset="-128"/>
              </a:rPr>
              <a:t>data-out register</a:t>
            </a:r>
          </a:p>
          <a:p>
            <a:pPr lvl="1"/>
            <a:r>
              <a:rPr lang="en-US" altLang="en-US" sz="2000" dirty="0">
                <a:solidFill>
                  <a:srgbClr val="0070C0"/>
                </a:solidFill>
                <a:ea typeface="MS PGothic" charset="-128"/>
              </a:rPr>
              <a:t>status register</a:t>
            </a:r>
          </a:p>
          <a:p>
            <a:pPr lvl="1"/>
            <a:r>
              <a:rPr lang="en-US" altLang="en-US" sz="2000" dirty="0">
                <a:solidFill>
                  <a:srgbClr val="0070C0"/>
                </a:solidFill>
                <a:ea typeface="MS PGothic" charset="-128"/>
              </a:rPr>
              <a:t>control register</a:t>
            </a:r>
          </a:p>
        </p:txBody>
      </p:sp>
      <p:pic>
        <p:nvPicPr>
          <p:cNvPr id="16387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73475"/>
            <a:ext cx="8204200" cy="261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705</TotalTime>
  <Words>1292</Words>
  <Application>Microsoft Office PowerPoint</Application>
  <PresentationFormat>全屏显示(4:3)</PresentationFormat>
  <Paragraphs>288</Paragraphs>
  <Slides>61</Slides>
  <Notes>36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0" baseType="lpstr">
      <vt:lpstr>Monotype Sorts</vt:lpstr>
      <vt:lpstr>MS PGothic</vt:lpstr>
      <vt:lpstr>MS PGothic</vt:lpstr>
      <vt:lpstr>Arial</vt:lpstr>
      <vt:lpstr>Helvetica</vt:lpstr>
      <vt:lpstr>Times New Roman</vt:lpstr>
      <vt:lpstr>Verdana</vt:lpstr>
      <vt:lpstr>Webdings</vt:lpstr>
      <vt:lpstr>os-8</vt:lpstr>
      <vt:lpstr>Chapter 13:  I/O Systems</vt:lpstr>
      <vt:lpstr>Chapter 13:  I/O Systems</vt:lpstr>
      <vt:lpstr>I/O Hardware</vt:lpstr>
      <vt:lpstr>I/O Hardware</vt:lpstr>
      <vt:lpstr>I/O Hardware</vt:lpstr>
      <vt:lpstr>A Typical PC Bus Structure</vt:lpstr>
      <vt:lpstr>Motherboard</vt:lpstr>
      <vt:lpstr>Motherboard Chipset</vt:lpstr>
      <vt:lpstr>I/O Hardware (Cont.)</vt:lpstr>
      <vt:lpstr>Demo</vt:lpstr>
      <vt:lpstr>Device I/O Port Locations on PCs (partial)</vt:lpstr>
      <vt:lpstr>I/O Hardware (Cont.)</vt:lpstr>
      <vt:lpstr>Demo</vt:lpstr>
      <vt:lpstr>Three Ways of IO</vt:lpstr>
      <vt:lpstr>Polling</vt:lpstr>
      <vt:lpstr>Polling</vt:lpstr>
      <vt:lpstr>Polling</vt:lpstr>
      <vt:lpstr>Polling (Programmed IO)</vt:lpstr>
      <vt:lpstr>Interrupts</vt:lpstr>
      <vt:lpstr>Intel Pentium Processor Event-Vector Table</vt:lpstr>
      <vt:lpstr>Interrupt-Driven I/O Cycle</vt:lpstr>
      <vt:lpstr>Interrupt</vt:lpstr>
      <vt:lpstr>Interrupt</vt:lpstr>
      <vt:lpstr>Direct Memory Access</vt:lpstr>
      <vt:lpstr>Direct Memory Access</vt:lpstr>
      <vt:lpstr>Direct Memory Access</vt:lpstr>
      <vt:lpstr>CPU Access Memory</vt:lpstr>
      <vt:lpstr>DMA</vt:lpstr>
      <vt:lpstr>DMA</vt:lpstr>
      <vt:lpstr>I/O Hardware Summay</vt:lpstr>
      <vt:lpstr>I/O Layers</vt:lpstr>
      <vt:lpstr>I/O Layers </vt:lpstr>
      <vt:lpstr>Characteristics of I/O Devices</vt:lpstr>
      <vt:lpstr>Characteristics of I/O Devices</vt:lpstr>
      <vt:lpstr>Characteristics of I/O Devices (Cont.)</vt:lpstr>
      <vt:lpstr>ls -l /dev</vt:lpstr>
      <vt:lpstr>Block and Character Devices</vt:lpstr>
      <vt:lpstr>Application I/O Interface</vt:lpstr>
      <vt:lpstr>UNIX I/O Kernel Structure</vt:lpstr>
      <vt:lpstr>Kernel I/O Services</vt:lpstr>
      <vt:lpstr>Kernel I/O Services</vt:lpstr>
      <vt:lpstr>Scheduling</vt:lpstr>
      <vt:lpstr>Device-Status Table</vt:lpstr>
      <vt:lpstr>Buffering</vt:lpstr>
      <vt:lpstr>Device-Transfer Rates</vt:lpstr>
      <vt:lpstr>Buffering</vt:lpstr>
      <vt:lpstr>Buffering</vt:lpstr>
      <vt:lpstr>Caching</vt:lpstr>
      <vt:lpstr>Nonblocking and Asynchronous I/O</vt:lpstr>
      <vt:lpstr>Two I/O Methods</vt:lpstr>
      <vt:lpstr>Spooling</vt:lpstr>
      <vt:lpstr>Spooling</vt:lpstr>
      <vt:lpstr>A Whole Process</vt:lpstr>
      <vt:lpstr>I/O Requests to Hardware Operations</vt:lpstr>
      <vt:lpstr>Life Cycle of An I/O Request</vt:lpstr>
      <vt:lpstr>Life Cycle of An I/O Request</vt:lpstr>
      <vt:lpstr>Terminal</vt:lpstr>
      <vt:lpstr>printf(“%s”, str)</vt:lpstr>
      <vt:lpstr>Keyboard</vt:lpstr>
      <vt:lpstr>scanf(“%s”, str)</vt:lpstr>
      <vt:lpstr>End of Chapter 13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13:  I/O Systems</dc:title>
  <dc:creator>Microsoft Office 用户</dc:creator>
  <cp:lastModifiedBy>hengjun zhao</cp:lastModifiedBy>
  <cp:revision>37</cp:revision>
  <cp:lastPrinted>2013-09-10T17:57:57Z</cp:lastPrinted>
  <dcterms:created xsi:type="dcterms:W3CDTF">2022-06-13T01:29:05Z</dcterms:created>
  <dcterms:modified xsi:type="dcterms:W3CDTF">2024-06-04T06:25:21Z</dcterms:modified>
</cp:coreProperties>
</file>